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6"/>
  </p:notes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 id="296"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tudly" charset="1" panose="00000000000000000000"/>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
      <p:font typeface="Yeseva One"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75" Target="slides/slide31.xml" Type="http://schemas.openxmlformats.org/officeDocument/2006/relationships/slide"/><Relationship Id="rId76" Target="slides/slide32.xml" Type="http://schemas.openxmlformats.org/officeDocument/2006/relationships/slide"/><Relationship Id="rId77" Target="slides/slide33.xml" Type="http://schemas.openxmlformats.org/officeDocument/2006/relationships/slide"/><Relationship Id="rId78" Target="slides/slide34.xml" Type="http://schemas.openxmlformats.org/officeDocument/2006/relationships/slide"/><Relationship Id="rId79" Target="slides/slide35.xml" Type="http://schemas.openxmlformats.org/officeDocument/2006/relationships/slide"/><Relationship Id="rId8" Target="fonts/font8.fntdata" Type="http://schemas.openxmlformats.org/officeDocument/2006/relationships/font"/><Relationship Id="rId80" Target="slides/slide36.xml" Type="http://schemas.openxmlformats.org/officeDocument/2006/relationships/slide"/><Relationship Id="rId81" Target="slides/slide37.xml" Type="http://schemas.openxmlformats.org/officeDocument/2006/relationships/slide"/><Relationship Id="rId82" Target="slides/slide38.xml" Type="http://schemas.openxmlformats.org/officeDocument/2006/relationships/slide"/><Relationship Id="rId83" Target="slides/slide39.xml" Type="http://schemas.openxmlformats.org/officeDocument/2006/relationships/slide"/><Relationship Id="rId84" Target="slides/slide40.xml" Type="http://schemas.openxmlformats.org/officeDocument/2006/relationships/slide"/><Relationship Id="rId85" Target="slides/slide41.xml" Type="http://schemas.openxmlformats.org/officeDocument/2006/relationships/slide"/><Relationship Id="rId86" Target="notesMasters/notesMaster1.xml" Type="http://schemas.openxmlformats.org/officeDocument/2006/relationships/notesMaster"/><Relationship Id="rId87" Target="theme/theme2.xml" Type="http://schemas.openxmlformats.org/officeDocument/2006/relationships/theme"/><Relationship Id="rId88" Target="notesSlides/notesSlide1.xml" Type="http://schemas.openxmlformats.org/officeDocument/2006/relationships/notesSlide"/><Relationship Id="rId89" Target="notesSlides/notesSlide2.xml" Type="http://schemas.openxmlformats.org/officeDocument/2006/relationships/notesSlide"/><Relationship Id="rId9" Target="fonts/font9.fntdata" Type="http://schemas.openxmlformats.org/officeDocument/2006/relationships/font"/><Relationship Id="rId90" Target="notesSlides/notesSlide3.xml" Type="http://schemas.openxmlformats.org/officeDocument/2006/relationships/notesSlide"/><Relationship Id="rId91" Target="notesSlides/notesSlide4.xml" Type="http://schemas.openxmlformats.org/officeDocument/2006/relationships/notesSlide"/><Relationship Id="rId92" Target="notesSlides/notesSlide5.xml" Type="http://schemas.openxmlformats.org/officeDocument/2006/relationships/notesSlide"/><Relationship Id="rId93" Target="notesSlides/notesSlide6.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Comparer les opportunités d'emploi dans l'IA, la Data Science et le Big Data pour trouver des similitudes et des différences significatives.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Comparer les opportunités d'emploi dans l'IA, la Data Science et le Big Data pour trouver des similitudes et des différences significatives.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Comparer les opportunités d'emploi dans l'IA, la Data Science et le Big Data pour trouver des similitudes et des différences significatives.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Comparer les opportunités d'emploi dans l'IA, la Data Science et le Big Data pour trouver des similitudes et des différences significatives.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Comparer les opportunités d'emploi dans l'IA, la Data Science et le Big Data pour trouver des similitudes et des différences significatives.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5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5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5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5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6369455" y="599524"/>
            <a:ext cx="5549091" cy="1369765"/>
          </a:xfrm>
          <a:custGeom>
            <a:avLst/>
            <a:gdLst/>
            <a:ahLst/>
            <a:cxnLst/>
            <a:rect r="r" b="b" t="t" l="l"/>
            <a:pathLst>
              <a:path h="1369765" w="5549091">
                <a:moveTo>
                  <a:pt x="0" y="0"/>
                </a:moveTo>
                <a:lnTo>
                  <a:pt x="5549090" y="0"/>
                </a:lnTo>
                <a:lnTo>
                  <a:pt x="5549090" y="1369765"/>
                </a:lnTo>
                <a:lnTo>
                  <a:pt x="0" y="1369765"/>
                </a:lnTo>
                <a:lnTo>
                  <a:pt x="0" y="0"/>
                </a:lnTo>
                <a:close/>
              </a:path>
            </a:pathLst>
          </a:custGeom>
          <a:blipFill>
            <a:blip r:embed="rId4"/>
            <a:stretch>
              <a:fillRect l="-11763" t="0" r="-12142" b="0"/>
            </a:stretch>
          </a:blipFill>
        </p:spPr>
      </p:sp>
      <p:sp>
        <p:nvSpPr>
          <p:cNvPr name="TextBox 4" id="4"/>
          <p:cNvSpPr txBox="true"/>
          <p:nvPr/>
        </p:nvSpPr>
        <p:spPr>
          <a:xfrm rot="0">
            <a:off x="684271" y="3604369"/>
            <a:ext cx="16919458" cy="3049688"/>
          </a:xfrm>
          <a:prstGeom prst="rect">
            <a:avLst/>
          </a:prstGeom>
        </p:spPr>
        <p:txBody>
          <a:bodyPr anchor="t" rtlCol="false" tIns="0" lIns="0" bIns="0" rIns="0">
            <a:spAutoFit/>
          </a:bodyPr>
          <a:lstStyle/>
          <a:p>
            <a:pPr algn="ctr">
              <a:lnSpc>
                <a:spcPts val="12075"/>
              </a:lnSpc>
            </a:pPr>
            <a:r>
              <a:rPr lang="en-US" sz="9897">
                <a:solidFill>
                  <a:srgbClr val="0D0F68"/>
                </a:solidFill>
                <a:latin typeface="Yeseva One"/>
              </a:rPr>
              <a:t>Analyse des opportunités d'emploi </a:t>
            </a:r>
          </a:p>
        </p:txBody>
      </p:sp>
      <p:sp>
        <p:nvSpPr>
          <p:cNvPr name="TextBox 5" id="5"/>
          <p:cNvSpPr txBox="true"/>
          <p:nvPr/>
        </p:nvSpPr>
        <p:spPr>
          <a:xfrm rot="0">
            <a:off x="6197912" y="8847455"/>
            <a:ext cx="5892176" cy="745490"/>
          </a:xfrm>
          <a:prstGeom prst="rect">
            <a:avLst/>
          </a:prstGeom>
        </p:spPr>
        <p:txBody>
          <a:bodyPr anchor="t" rtlCol="false" tIns="0" lIns="0" bIns="0" rIns="0">
            <a:spAutoFit/>
          </a:bodyPr>
          <a:lstStyle/>
          <a:p>
            <a:pPr algn="ctr">
              <a:lnSpc>
                <a:spcPts val="6160"/>
              </a:lnSpc>
            </a:pPr>
            <a:r>
              <a:rPr lang="en-US" sz="4400">
                <a:solidFill>
                  <a:srgbClr val="0D0F68"/>
                </a:solidFill>
                <a:latin typeface="Garet Bold"/>
              </a:rPr>
              <a:t>Par Yassine Harrati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338680" y="3086100"/>
            <a:ext cx="2595651" cy="2595651"/>
          </a:xfrm>
          <a:custGeom>
            <a:avLst/>
            <a:gdLst/>
            <a:ahLst/>
            <a:cxnLst/>
            <a:rect r="r" b="b" t="t" l="l"/>
            <a:pathLst>
              <a:path h="2595651" w="2595651">
                <a:moveTo>
                  <a:pt x="0" y="0"/>
                </a:moveTo>
                <a:lnTo>
                  <a:pt x="2595651" y="0"/>
                </a:lnTo>
                <a:lnTo>
                  <a:pt x="2595651" y="2595651"/>
                </a:lnTo>
                <a:lnTo>
                  <a:pt x="0" y="2595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338680" y="5871645"/>
            <a:ext cx="2595651" cy="2595651"/>
          </a:xfrm>
          <a:custGeom>
            <a:avLst/>
            <a:gdLst/>
            <a:ahLst/>
            <a:cxnLst/>
            <a:rect r="r" b="b" t="t" l="l"/>
            <a:pathLst>
              <a:path h="2595651" w="2595651">
                <a:moveTo>
                  <a:pt x="0" y="0"/>
                </a:moveTo>
                <a:lnTo>
                  <a:pt x="2595651" y="0"/>
                </a:lnTo>
                <a:lnTo>
                  <a:pt x="2595651" y="2595651"/>
                </a:lnTo>
                <a:lnTo>
                  <a:pt x="0" y="2595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095458" y="3526676"/>
            <a:ext cx="4310151" cy="4310151"/>
          </a:xfrm>
          <a:custGeom>
            <a:avLst/>
            <a:gdLst/>
            <a:ahLst/>
            <a:cxnLst/>
            <a:rect r="r" b="b" t="t" l="l"/>
            <a:pathLst>
              <a:path h="4310151" w="4310151">
                <a:moveTo>
                  <a:pt x="0" y="0"/>
                </a:moveTo>
                <a:lnTo>
                  <a:pt x="4310151" y="0"/>
                </a:lnTo>
                <a:lnTo>
                  <a:pt x="4310151" y="4310151"/>
                </a:lnTo>
                <a:lnTo>
                  <a:pt x="0" y="4310151"/>
                </a:lnTo>
                <a:lnTo>
                  <a:pt x="0" y="0"/>
                </a:lnTo>
                <a:close/>
              </a:path>
            </a:pathLst>
          </a:custGeom>
          <a:blipFill>
            <a:blip r:embed="rId7"/>
            <a:stretch>
              <a:fillRect l="0" t="0" r="0" b="0"/>
            </a:stretch>
          </a:blipFill>
        </p:spPr>
      </p:sp>
      <p:sp>
        <p:nvSpPr>
          <p:cNvPr name="Freeform 12" id="12"/>
          <p:cNvSpPr/>
          <p:nvPr/>
        </p:nvSpPr>
        <p:spPr>
          <a:xfrm flipH="false" flipV="false" rot="0">
            <a:off x="7597187" y="4299280"/>
            <a:ext cx="3093627" cy="3144729"/>
          </a:xfrm>
          <a:custGeom>
            <a:avLst/>
            <a:gdLst/>
            <a:ahLst/>
            <a:cxnLst/>
            <a:rect r="r" b="b" t="t" l="l"/>
            <a:pathLst>
              <a:path h="3144729" w="3093627">
                <a:moveTo>
                  <a:pt x="0" y="0"/>
                </a:moveTo>
                <a:lnTo>
                  <a:pt x="3093626" y="0"/>
                </a:lnTo>
                <a:lnTo>
                  <a:pt x="3093626" y="3144729"/>
                </a:lnTo>
                <a:lnTo>
                  <a:pt x="0" y="31447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4" id="14"/>
          <p:cNvSpPr txBox="true"/>
          <p:nvPr/>
        </p:nvSpPr>
        <p:spPr>
          <a:xfrm rot="0">
            <a:off x="1880486" y="1959610"/>
            <a:ext cx="14527027"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rPr>
              <a:t>Les salaires en euros (EUR) et en livres sterling (GBP) ont été convertis en dollars ($).</a:t>
            </a:r>
          </a:p>
        </p:txBody>
      </p:sp>
    </p:spTree>
  </p:cSld>
  <p:clrMapOvr>
    <a:masterClrMapping/>
  </p:clrMapOvr>
  <p:transition spd="slow">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631354" y="4978241"/>
            <a:ext cx="9025292" cy="2120944"/>
          </a:xfrm>
          <a:custGeom>
            <a:avLst/>
            <a:gdLst/>
            <a:ahLst/>
            <a:cxnLst/>
            <a:rect r="r" b="b" t="t" l="l"/>
            <a:pathLst>
              <a:path h="2120944" w="9025292">
                <a:moveTo>
                  <a:pt x="0" y="0"/>
                </a:moveTo>
                <a:lnTo>
                  <a:pt x="9025292" y="0"/>
                </a:lnTo>
                <a:lnTo>
                  <a:pt x="9025292" y="2120944"/>
                </a:lnTo>
                <a:lnTo>
                  <a:pt x="0" y="212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1880486" y="2781511"/>
            <a:ext cx="1452702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Une nouvelle colonne a été ajoutée et remplie avec "remote" ou "non" pour indiquer si l'emploi est en télétravail ou non.</a:t>
            </a:r>
          </a:p>
        </p:txBody>
      </p:sp>
      <p:sp>
        <p:nvSpPr>
          <p:cNvPr name="TextBox 12" id="12"/>
          <p:cNvSpPr txBox="true"/>
          <p:nvPr/>
        </p:nvSpPr>
        <p:spPr>
          <a:xfrm rot="0">
            <a:off x="6705276" y="5303064"/>
            <a:ext cx="5474256" cy="1318898"/>
          </a:xfrm>
          <a:prstGeom prst="rect">
            <a:avLst/>
          </a:prstGeom>
        </p:spPr>
        <p:txBody>
          <a:bodyPr anchor="t" rtlCol="false" tIns="0" lIns="0" bIns="0" rIns="0">
            <a:spAutoFit/>
          </a:bodyPr>
          <a:lstStyle/>
          <a:p>
            <a:pPr algn="ctr">
              <a:lnSpc>
                <a:spcPts val="10779"/>
              </a:lnSpc>
            </a:pPr>
            <a:r>
              <a:rPr lang="en-US" sz="7699">
                <a:solidFill>
                  <a:srgbClr val="000000"/>
                </a:solidFill>
                <a:latin typeface="Yeseva One Bold"/>
              </a:rPr>
              <a:t>is_remote</a:t>
            </a:r>
          </a:p>
        </p:txBody>
      </p:sp>
    </p:spTree>
  </p:cSld>
  <p:clrMapOvr>
    <a:masterClrMapping/>
  </p:clrMapOvr>
  <p:transition spd="slow">
    <p:cover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03662" y="3968474"/>
            <a:ext cx="15880675" cy="4379309"/>
          </a:xfrm>
          <a:custGeom>
            <a:avLst/>
            <a:gdLst/>
            <a:ahLst/>
            <a:cxnLst/>
            <a:rect r="r" b="b" t="t" l="l"/>
            <a:pathLst>
              <a:path h="4379309" w="15880675">
                <a:moveTo>
                  <a:pt x="0" y="0"/>
                </a:moveTo>
                <a:lnTo>
                  <a:pt x="15880676" y="0"/>
                </a:lnTo>
                <a:lnTo>
                  <a:pt x="15880676" y="4379309"/>
                </a:lnTo>
                <a:lnTo>
                  <a:pt x="0" y="4379309"/>
                </a:lnTo>
                <a:lnTo>
                  <a:pt x="0" y="0"/>
                </a:lnTo>
                <a:close/>
              </a:path>
            </a:pathLst>
          </a:custGeom>
          <a:blipFill>
            <a:blip r:embed="rId3"/>
            <a:stretch>
              <a:fillRect l="-4274"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1378625" y="1877418"/>
            <a:ext cx="15530751" cy="1623696"/>
          </a:xfrm>
          <a:prstGeom prst="rect">
            <a:avLst/>
          </a:prstGeom>
        </p:spPr>
        <p:txBody>
          <a:bodyPr anchor="t" rtlCol="false" tIns="0" lIns="0" bIns="0" rIns="0">
            <a:spAutoFit/>
          </a:bodyPr>
          <a:lstStyle/>
          <a:p>
            <a:pPr algn="ctr">
              <a:lnSpc>
                <a:spcPts val="6579"/>
              </a:lnSpc>
            </a:pPr>
            <a:r>
              <a:rPr lang="en-US" sz="4699">
                <a:solidFill>
                  <a:srgbClr val="000000"/>
                </a:solidFill>
                <a:latin typeface="Canva Sans"/>
              </a:rPr>
              <a:t>Une nouvelle colonne "country" a été ajoutée pour stocker le nom du pays.</a:t>
            </a:r>
          </a:p>
        </p:txBody>
      </p:sp>
    </p:spTree>
  </p:cSld>
  <p:clrMapOvr>
    <a:masterClrMapping/>
  </p:clrMapOvr>
  <p:transition spd="slow">
    <p:cover dir="l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627919" y="3331051"/>
            <a:ext cx="5077832" cy="5077832"/>
          </a:xfrm>
          <a:custGeom>
            <a:avLst/>
            <a:gdLst/>
            <a:ahLst/>
            <a:cxnLst/>
            <a:rect r="r" b="b" t="t" l="l"/>
            <a:pathLst>
              <a:path h="5077832" w="5077832">
                <a:moveTo>
                  <a:pt x="0" y="0"/>
                </a:moveTo>
                <a:lnTo>
                  <a:pt x="5077832" y="0"/>
                </a:lnTo>
                <a:lnTo>
                  <a:pt x="5077832" y="5077832"/>
                </a:lnTo>
                <a:lnTo>
                  <a:pt x="0" y="5077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5890494" y="1772409"/>
            <a:ext cx="6507012" cy="903606"/>
          </a:xfrm>
          <a:prstGeom prst="rect">
            <a:avLst/>
          </a:prstGeom>
        </p:spPr>
        <p:txBody>
          <a:bodyPr anchor="t" rtlCol="false" tIns="0" lIns="0" bIns="0" rIns="0">
            <a:spAutoFit/>
          </a:bodyPr>
          <a:lstStyle/>
          <a:p>
            <a:pPr algn="ctr">
              <a:lnSpc>
                <a:spcPts val="7419"/>
              </a:lnSpc>
            </a:pPr>
            <a:r>
              <a:rPr lang="en-US" sz="5299">
                <a:solidFill>
                  <a:srgbClr val="000000"/>
                </a:solidFill>
                <a:latin typeface="Canva Sans Bold"/>
              </a:rPr>
              <a:t>Colonne "Job Title"</a:t>
            </a:r>
          </a:p>
        </p:txBody>
      </p:sp>
    </p:spTree>
  </p:cSld>
  <p:clrMapOvr>
    <a:masterClrMapping/>
  </p:clrMapOvr>
  <p:transition spd="slow">
    <p:cover dir="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452150" y="3050467"/>
            <a:ext cx="13205223" cy="5785036"/>
          </a:xfrm>
          <a:custGeom>
            <a:avLst/>
            <a:gdLst/>
            <a:ahLst/>
            <a:cxnLst/>
            <a:rect r="r" b="b" t="t" l="l"/>
            <a:pathLst>
              <a:path h="5785036" w="13205223">
                <a:moveTo>
                  <a:pt x="0" y="0"/>
                </a:moveTo>
                <a:lnTo>
                  <a:pt x="13205223" y="0"/>
                </a:lnTo>
                <a:lnTo>
                  <a:pt x="13205223" y="5785037"/>
                </a:lnTo>
                <a:lnTo>
                  <a:pt x="0" y="5785037"/>
                </a:lnTo>
                <a:lnTo>
                  <a:pt x="0" y="0"/>
                </a:lnTo>
                <a:close/>
              </a:path>
            </a:pathLst>
          </a:custGeom>
          <a:blipFill>
            <a:blip r:embed="rId3"/>
            <a:stretch>
              <a:fillRect l="0" t="0" r="0" b="-12168"/>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1551845" y="2028762"/>
            <a:ext cx="15707455"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rPr>
              <a:t>Creation une nouvelle colonne  pour définir la catégorie d'opportunité</a:t>
            </a:r>
          </a:p>
        </p:txBody>
      </p:sp>
    </p:spTree>
  </p:cSld>
  <p:clrMapOvr>
    <a:masterClrMapping/>
  </p:clrMapOvr>
  <p:transition spd="slow">
    <p:cover dir="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551845" y="5143500"/>
            <a:ext cx="5537751" cy="3121907"/>
          </a:xfrm>
          <a:custGeom>
            <a:avLst/>
            <a:gdLst/>
            <a:ahLst/>
            <a:cxnLst/>
            <a:rect r="r" b="b" t="t" l="l"/>
            <a:pathLst>
              <a:path h="3121907" w="5537751">
                <a:moveTo>
                  <a:pt x="0" y="0"/>
                </a:moveTo>
                <a:lnTo>
                  <a:pt x="5537751" y="0"/>
                </a:lnTo>
                <a:lnTo>
                  <a:pt x="5537751" y="3121907"/>
                </a:lnTo>
                <a:lnTo>
                  <a:pt x="0" y="31219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089596" y="3049842"/>
            <a:ext cx="5537751" cy="3121907"/>
          </a:xfrm>
          <a:custGeom>
            <a:avLst/>
            <a:gdLst/>
            <a:ahLst/>
            <a:cxnLst/>
            <a:rect r="r" b="b" t="t" l="l"/>
            <a:pathLst>
              <a:path h="3121907" w="5537751">
                <a:moveTo>
                  <a:pt x="0" y="0"/>
                </a:moveTo>
                <a:lnTo>
                  <a:pt x="5537751" y="0"/>
                </a:lnTo>
                <a:lnTo>
                  <a:pt x="5537751" y="3121907"/>
                </a:lnTo>
                <a:lnTo>
                  <a:pt x="0" y="31219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2" id="12"/>
          <p:cNvSpPr txBox="true"/>
          <p:nvPr/>
        </p:nvSpPr>
        <p:spPr>
          <a:xfrm rot="0">
            <a:off x="1551845" y="2028762"/>
            <a:ext cx="15707455"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rPr>
              <a:t>Creation une nouvelle colonne  pour définir la catégorie d'opportunité</a:t>
            </a:r>
          </a:p>
        </p:txBody>
      </p:sp>
      <p:sp>
        <p:nvSpPr>
          <p:cNvPr name="Freeform 13" id="13"/>
          <p:cNvSpPr/>
          <p:nvPr/>
        </p:nvSpPr>
        <p:spPr>
          <a:xfrm flipH="false" flipV="false" rot="0">
            <a:off x="11783937" y="5426135"/>
            <a:ext cx="5537751" cy="3121907"/>
          </a:xfrm>
          <a:custGeom>
            <a:avLst/>
            <a:gdLst/>
            <a:ahLst/>
            <a:cxnLst/>
            <a:rect r="r" b="b" t="t" l="l"/>
            <a:pathLst>
              <a:path h="3121907" w="5537751">
                <a:moveTo>
                  <a:pt x="0" y="0"/>
                </a:moveTo>
                <a:lnTo>
                  <a:pt x="5537751" y="0"/>
                </a:lnTo>
                <a:lnTo>
                  <a:pt x="5537751" y="3121907"/>
                </a:lnTo>
                <a:lnTo>
                  <a:pt x="0" y="312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233172" y="8349376"/>
            <a:ext cx="2175097" cy="580390"/>
          </a:xfrm>
          <a:prstGeom prst="rect">
            <a:avLst/>
          </a:prstGeom>
        </p:spPr>
        <p:txBody>
          <a:bodyPr anchor="t" rtlCol="false" tIns="0" lIns="0" bIns="0" rIns="0">
            <a:spAutoFit/>
          </a:bodyPr>
          <a:lstStyle/>
          <a:p>
            <a:pPr algn="ctr">
              <a:lnSpc>
                <a:spcPts val="4759"/>
              </a:lnSpc>
            </a:pPr>
            <a:r>
              <a:rPr lang="en-US" sz="3399">
                <a:solidFill>
                  <a:srgbClr val="0D0F68"/>
                </a:solidFill>
                <a:latin typeface="Canva Sans Bold"/>
              </a:rPr>
              <a:t>Big data</a:t>
            </a:r>
          </a:p>
        </p:txBody>
      </p:sp>
      <p:sp>
        <p:nvSpPr>
          <p:cNvPr name="TextBox 15" id="15"/>
          <p:cNvSpPr txBox="true"/>
          <p:nvPr/>
        </p:nvSpPr>
        <p:spPr>
          <a:xfrm rot="0">
            <a:off x="12910954" y="8677910"/>
            <a:ext cx="2830922" cy="580390"/>
          </a:xfrm>
          <a:prstGeom prst="rect">
            <a:avLst/>
          </a:prstGeom>
        </p:spPr>
        <p:txBody>
          <a:bodyPr anchor="t" rtlCol="false" tIns="0" lIns="0" bIns="0" rIns="0">
            <a:spAutoFit/>
          </a:bodyPr>
          <a:lstStyle/>
          <a:p>
            <a:pPr algn="ctr">
              <a:lnSpc>
                <a:spcPts val="4759"/>
              </a:lnSpc>
            </a:pPr>
            <a:r>
              <a:rPr lang="en-US" sz="3399">
                <a:solidFill>
                  <a:srgbClr val="0D0F68"/>
                </a:solidFill>
                <a:latin typeface="Canva Sans Bold"/>
              </a:rPr>
              <a:t>Data Science</a:t>
            </a:r>
          </a:p>
        </p:txBody>
      </p:sp>
      <p:sp>
        <p:nvSpPr>
          <p:cNvPr name="TextBox 16" id="16"/>
          <p:cNvSpPr txBox="true"/>
          <p:nvPr/>
        </p:nvSpPr>
        <p:spPr>
          <a:xfrm rot="0">
            <a:off x="8770923" y="6562274"/>
            <a:ext cx="2175097" cy="580390"/>
          </a:xfrm>
          <a:prstGeom prst="rect">
            <a:avLst/>
          </a:prstGeom>
        </p:spPr>
        <p:txBody>
          <a:bodyPr anchor="t" rtlCol="false" tIns="0" lIns="0" bIns="0" rIns="0">
            <a:spAutoFit/>
          </a:bodyPr>
          <a:lstStyle/>
          <a:p>
            <a:pPr algn="ctr">
              <a:lnSpc>
                <a:spcPts val="4759"/>
              </a:lnSpc>
            </a:pPr>
            <a:r>
              <a:rPr lang="en-US" sz="3399">
                <a:solidFill>
                  <a:srgbClr val="0D0F68"/>
                </a:solidFill>
                <a:latin typeface="Canva Sans Bold"/>
              </a:rPr>
              <a:t>AI</a:t>
            </a:r>
          </a:p>
        </p:txBody>
      </p:sp>
      <p:sp>
        <p:nvSpPr>
          <p:cNvPr name="TextBox 17" id="17"/>
          <p:cNvSpPr txBox="true"/>
          <p:nvPr/>
        </p:nvSpPr>
        <p:spPr>
          <a:xfrm rot="0">
            <a:off x="8318024" y="3709608"/>
            <a:ext cx="2175097"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Deep Learning</a:t>
            </a:r>
          </a:p>
        </p:txBody>
      </p:sp>
      <p:sp>
        <p:nvSpPr>
          <p:cNvPr name="TextBox 18" id="18"/>
          <p:cNvSpPr txBox="true"/>
          <p:nvPr/>
        </p:nvSpPr>
        <p:spPr>
          <a:xfrm rot="0">
            <a:off x="9405572" y="4214556"/>
            <a:ext cx="283092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Machine Learning</a:t>
            </a:r>
          </a:p>
        </p:txBody>
      </p:sp>
      <p:sp>
        <p:nvSpPr>
          <p:cNvPr name="TextBox 19" id="19"/>
          <p:cNvSpPr txBox="true"/>
          <p:nvPr/>
        </p:nvSpPr>
        <p:spPr>
          <a:xfrm rot="0">
            <a:off x="7927618" y="4214556"/>
            <a:ext cx="78081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ai</a:t>
            </a:r>
          </a:p>
        </p:txBody>
      </p:sp>
      <p:sp>
        <p:nvSpPr>
          <p:cNvPr name="TextBox 20" id="20"/>
          <p:cNvSpPr txBox="true"/>
          <p:nvPr/>
        </p:nvSpPr>
        <p:spPr>
          <a:xfrm rot="0">
            <a:off x="7396333" y="4926330"/>
            <a:ext cx="354968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Artificial Intelligence</a:t>
            </a:r>
          </a:p>
        </p:txBody>
      </p:sp>
      <p:sp>
        <p:nvSpPr>
          <p:cNvPr name="TextBox 21" id="21"/>
          <p:cNvSpPr txBox="true"/>
          <p:nvPr/>
        </p:nvSpPr>
        <p:spPr>
          <a:xfrm rot="0">
            <a:off x="11393531" y="5105400"/>
            <a:ext cx="78081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ML</a:t>
            </a:r>
          </a:p>
        </p:txBody>
      </p:sp>
      <p:sp>
        <p:nvSpPr>
          <p:cNvPr name="TextBox 22" id="22"/>
          <p:cNvSpPr txBox="true"/>
          <p:nvPr/>
        </p:nvSpPr>
        <p:spPr>
          <a:xfrm rot="0">
            <a:off x="12991089" y="6261136"/>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BI Analyst</a:t>
            </a:r>
          </a:p>
        </p:txBody>
      </p:sp>
      <p:sp>
        <p:nvSpPr>
          <p:cNvPr name="TextBox 23" id="23"/>
          <p:cNvSpPr txBox="true"/>
          <p:nvPr/>
        </p:nvSpPr>
        <p:spPr>
          <a:xfrm rot="0">
            <a:off x="12477185" y="6948989"/>
            <a:ext cx="231608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Data Manager</a:t>
            </a:r>
          </a:p>
        </p:txBody>
      </p:sp>
      <p:sp>
        <p:nvSpPr>
          <p:cNvPr name="TextBox 24" id="24"/>
          <p:cNvSpPr txBox="true"/>
          <p:nvPr/>
        </p:nvSpPr>
        <p:spPr>
          <a:xfrm rot="0">
            <a:off x="14840787" y="6619275"/>
            <a:ext cx="225497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Data Engineer</a:t>
            </a:r>
          </a:p>
        </p:txBody>
      </p:sp>
      <p:sp>
        <p:nvSpPr>
          <p:cNvPr name="TextBox 25" id="25"/>
          <p:cNvSpPr txBox="true"/>
          <p:nvPr/>
        </p:nvSpPr>
        <p:spPr>
          <a:xfrm rot="0">
            <a:off x="12236941" y="7538180"/>
            <a:ext cx="2315871"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Data Analyst</a:t>
            </a:r>
          </a:p>
        </p:txBody>
      </p:sp>
      <p:sp>
        <p:nvSpPr>
          <p:cNvPr name="TextBox 26" id="26"/>
          <p:cNvSpPr txBox="true"/>
          <p:nvPr/>
        </p:nvSpPr>
        <p:spPr>
          <a:xfrm rot="0">
            <a:off x="14840787" y="7236555"/>
            <a:ext cx="1802178" cy="8153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Data Developer</a:t>
            </a:r>
          </a:p>
        </p:txBody>
      </p:sp>
      <p:sp>
        <p:nvSpPr>
          <p:cNvPr name="TextBox 27" id="27"/>
          <p:cNvSpPr txBox="true"/>
          <p:nvPr/>
        </p:nvSpPr>
        <p:spPr>
          <a:xfrm rot="0">
            <a:off x="2705002" y="5565960"/>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Big Data</a:t>
            </a:r>
          </a:p>
        </p:txBody>
      </p:sp>
      <p:sp>
        <p:nvSpPr>
          <p:cNvPr name="TextBox 28" id="28"/>
          <p:cNvSpPr txBox="true"/>
          <p:nvPr/>
        </p:nvSpPr>
        <p:spPr>
          <a:xfrm rot="0">
            <a:off x="3854627" y="6232710"/>
            <a:ext cx="2109876"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engineer big</a:t>
            </a:r>
          </a:p>
        </p:txBody>
      </p:sp>
      <p:sp>
        <p:nvSpPr>
          <p:cNvPr name="TextBox 29" id="29"/>
          <p:cNvSpPr txBox="true"/>
          <p:nvPr/>
        </p:nvSpPr>
        <p:spPr>
          <a:xfrm rot="0">
            <a:off x="1551845" y="7175137"/>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Big</a:t>
            </a:r>
          </a:p>
        </p:txBody>
      </p:sp>
      <p:sp>
        <p:nvSpPr>
          <p:cNvPr name="TextBox 30" id="30"/>
          <p:cNvSpPr txBox="true"/>
          <p:nvPr/>
        </p:nvSpPr>
        <p:spPr>
          <a:xfrm rot="0">
            <a:off x="1706095" y="6590849"/>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senior big</a:t>
            </a:r>
          </a:p>
        </p:txBody>
      </p:sp>
      <p:sp>
        <p:nvSpPr>
          <p:cNvPr name="TextBox 31" id="31"/>
          <p:cNvSpPr txBox="true"/>
          <p:nvPr/>
        </p:nvSpPr>
        <p:spPr>
          <a:xfrm rot="0">
            <a:off x="3354023" y="7406189"/>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devops</a:t>
            </a:r>
          </a:p>
        </p:txBody>
      </p:sp>
      <p:sp>
        <p:nvSpPr>
          <p:cNvPr name="TextBox 32" id="32"/>
          <p:cNvSpPr txBox="true"/>
          <p:nvPr/>
        </p:nvSpPr>
        <p:spPr>
          <a:xfrm rot="0">
            <a:off x="4909565" y="6996067"/>
            <a:ext cx="1802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architect</a:t>
            </a:r>
          </a:p>
        </p:txBody>
      </p:sp>
    </p:spTree>
  </p:cSld>
  <p:clrMapOvr>
    <a:masterClrMapping/>
  </p:clrMapOvr>
  <p:transition spd="slow">
    <p:cover dir="l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767662" y="1397217"/>
            <a:ext cx="6752675" cy="7492566"/>
          </a:xfrm>
          <a:custGeom>
            <a:avLst/>
            <a:gdLst/>
            <a:ahLst/>
            <a:cxnLst/>
            <a:rect r="r" b="b" t="t" l="l"/>
            <a:pathLst>
              <a:path h="7492566" w="6752675">
                <a:moveTo>
                  <a:pt x="0" y="0"/>
                </a:moveTo>
                <a:lnTo>
                  <a:pt x="6752676" y="0"/>
                </a:lnTo>
                <a:lnTo>
                  <a:pt x="6752676" y="7492566"/>
                </a:lnTo>
                <a:lnTo>
                  <a:pt x="0" y="7492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Tree>
  </p:cSld>
  <p:clrMapOvr>
    <a:masterClrMapping/>
  </p:clrMapOvr>
  <p:transition spd="slow">
    <p:wipe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76511" y="2822311"/>
            <a:ext cx="15934978" cy="6231161"/>
          </a:xfrm>
          <a:custGeom>
            <a:avLst/>
            <a:gdLst/>
            <a:ahLst/>
            <a:cxnLst/>
            <a:rect r="r" b="b" t="t" l="l"/>
            <a:pathLst>
              <a:path h="6231161" w="15934978">
                <a:moveTo>
                  <a:pt x="0" y="0"/>
                </a:moveTo>
                <a:lnTo>
                  <a:pt x="15934978" y="0"/>
                </a:lnTo>
                <a:lnTo>
                  <a:pt x="15934978" y="6231161"/>
                </a:lnTo>
                <a:lnTo>
                  <a:pt x="0" y="6231161"/>
                </a:lnTo>
                <a:lnTo>
                  <a:pt x="0" y="0"/>
                </a:lnTo>
                <a:close/>
              </a:path>
            </a:pathLst>
          </a:custGeom>
          <a:blipFill>
            <a:blip r:embed="rId3"/>
            <a:stretch>
              <a:fillRect l="-2377" t="0" r="0" b="-4421"/>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058842" y="1776048"/>
            <a:ext cx="14170316" cy="865289"/>
          </a:xfrm>
          <a:prstGeom prst="rect">
            <a:avLst/>
          </a:prstGeom>
        </p:spPr>
        <p:txBody>
          <a:bodyPr anchor="t" rtlCol="false" tIns="0" lIns="0" bIns="0" rIns="0">
            <a:spAutoFit/>
          </a:bodyPr>
          <a:lstStyle/>
          <a:p>
            <a:pPr algn="ctr">
              <a:lnSpc>
                <a:spcPts val="3480"/>
              </a:lnSpc>
            </a:pPr>
            <a:r>
              <a:rPr lang="en-US" sz="2578">
                <a:solidFill>
                  <a:srgbClr val="000000"/>
                </a:solidFill>
                <a:latin typeface="Montserrat Bold"/>
              </a:rPr>
              <a:t>Salaire moyen par pays pour les opportunités d'emploi dans l'IA, la science des données et le Big Data.</a:t>
            </a:r>
          </a:p>
        </p:txBody>
      </p:sp>
    </p:spTree>
  </p:cSld>
  <p:clrMapOvr>
    <a:masterClrMapping/>
  </p:clrMapOvr>
  <p:transition spd="slow">
    <p:wipe dir="r"/>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486335" y="2583534"/>
            <a:ext cx="11315330" cy="6674766"/>
          </a:xfrm>
          <a:custGeom>
            <a:avLst/>
            <a:gdLst/>
            <a:ahLst/>
            <a:cxnLst/>
            <a:rect r="r" b="b" t="t" l="l"/>
            <a:pathLst>
              <a:path h="6674766" w="11315330">
                <a:moveTo>
                  <a:pt x="0" y="0"/>
                </a:moveTo>
                <a:lnTo>
                  <a:pt x="11315330" y="0"/>
                </a:lnTo>
                <a:lnTo>
                  <a:pt x="11315330" y="6674766"/>
                </a:lnTo>
                <a:lnTo>
                  <a:pt x="0" y="6674766"/>
                </a:lnTo>
                <a:lnTo>
                  <a:pt x="0" y="0"/>
                </a:lnTo>
                <a:close/>
              </a:path>
            </a:pathLst>
          </a:custGeom>
          <a:blipFill>
            <a:blip r:embed="rId3"/>
            <a:stretch>
              <a:fillRect l="0" t="0" r="0" b="-4195"/>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517695" y="1718312"/>
            <a:ext cx="13923788" cy="717847"/>
          </a:xfrm>
          <a:prstGeom prst="rect">
            <a:avLst/>
          </a:prstGeom>
        </p:spPr>
        <p:txBody>
          <a:bodyPr anchor="t" rtlCol="false" tIns="0" lIns="0" bIns="0" rIns="0">
            <a:spAutoFit/>
          </a:bodyPr>
          <a:lstStyle/>
          <a:p>
            <a:pPr algn="ctr">
              <a:lnSpc>
                <a:spcPts val="5828"/>
              </a:lnSpc>
            </a:pPr>
            <a:r>
              <a:rPr lang="en-US" sz="4317">
                <a:solidFill>
                  <a:srgbClr val="000000"/>
                </a:solidFill>
                <a:latin typeface="Montserrat Bold"/>
              </a:rPr>
              <a:t>Salaire moyen par pays (40 premiers pays).</a:t>
            </a:r>
          </a:p>
        </p:txBody>
      </p:sp>
    </p:spTree>
  </p:cSld>
  <p:clrMapOvr>
    <a:masterClrMapping/>
  </p:clrMapOvr>
  <p:transition spd="slow">
    <p:wipe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77265" y="1784987"/>
            <a:ext cx="16182035" cy="7620688"/>
          </a:xfrm>
          <a:custGeom>
            <a:avLst/>
            <a:gdLst/>
            <a:ahLst/>
            <a:cxnLst/>
            <a:rect r="r" b="b" t="t" l="l"/>
            <a:pathLst>
              <a:path h="7620688" w="16182035">
                <a:moveTo>
                  <a:pt x="0" y="0"/>
                </a:moveTo>
                <a:lnTo>
                  <a:pt x="16182035" y="0"/>
                </a:lnTo>
                <a:lnTo>
                  <a:pt x="16182035" y="7620688"/>
                </a:lnTo>
                <a:lnTo>
                  <a:pt x="0" y="7620688"/>
                </a:lnTo>
                <a:lnTo>
                  <a:pt x="0" y="0"/>
                </a:lnTo>
                <a:close/>
              </a:path>
            </a:pathLst>
          </a:custGeom>
          <a:blipFill>
            <a:blip r:embed="rId3"/>
            <a:stretch>
              <a:fillRect l="0" t="-5368"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546960" y="1981698"/>
            <a:ext cx="13923788" cy="717847"/>
          </a:xfrm>
          <a:prstGeom prst="rect">
            <a:avLst/>
          </a:prstGeom>
        </p:spPr>
        <p:txBody>
          <a:bodyPr anchor="t" rtlCol="false" tIns="0" lIns="0" bIns="0" rIns="0">
            <a:spAutoFit/>
          </a:bodyPr>
          <a:lstStyle/>
          <a:p>
            <a:pPr algn="ctr">
              <a:lnSpc>
                <a:spcPts val="5828"/>
              </a:lnSpc>
            </a:pPr>
            <a:r>
              <a:rPr lang="en-US" sz="4317">
                <a:solidFill>
                  <a:srgbClr val="000000"/>
                </a:solidFill>
                <a:latin typeface="Montserrat Bold"/>
              </a:rPr>
              <a:t>Nombre opportunités par pays.</a:t>
            </a:r>
          </a:p>
        </p:txBody>
      </p:sp>
    </p:spTree>
  </p:cSld>
  <p:clrMapOvr>
    <a:masterClrMapping/>
  </p:clrMapOvr>
  <p:transition spd="slow">
    <p:wipe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948168" y="1418432"/>
            <a:ext cx="6391665" cy="1377949"/>
          </a:xfrm>
          <a:prstGeom prst="rect">
            <a:avLst/>
          </a:prstGeom>
        </p:spPr>
        <p:txBody>
          <a:bodyPr anchor="t" rtlCol="false" tIns="0" lIns="0" bIns="0" rIns="0">
            <a:spAutoFit/>
          </a:bodyPr>
          <a:lstStyle/>
          <a:p>
            <a:pPr algn="ctr">
              <a:lnSpc>
                <a:spcPts val="11200"/>
              </a:lnSpc>
            </a:pPr>
            <a:r>
              <a:rPr lang="en-US" sz="8000">
                <a:solidFill>
                  <a:srgbClr val="0D0F68"/>
                </a:solidFill>
                <a:latin typeface="Yeseva One Bold"/>
              </a:rPr>
              <a:t>Plan</a:t>
            </a:r>
          </a:p>
        </p:txBody>
      </p:sp>
      <p:grpSp>
        <p:nvGrpSpPr>
          <p:cNvPr name="Group 7" id="7"/>
          <p:cNvGrpSpPr/>
          <p:nvPr/>
        </p:nvGrpSpPr>
        <p:grpSpPr>
          <a:xfrm rot="0">
            <a:off x="2239025" y="3497898"/>
            <a:ext cx="6904975" cy="1217823"/>
            <a:chOff x="0" y="0"/>
            <a:chExt cx="1818594" cy="320744"/>
          </a:xfrm>
        </p:grpSpPr>
        <p:sp>
          <p:nvSpPr>
            <p:cNvPr name="Freeform 8" id="8"/>
            <p:cNvSpPr/>
            <p:nvPr/>
          </p:nvSpPr>
          <p:spPr>
            <a:xfrm flipH="false" flipV="false" rot="0">
              <a:off x="0" y="0"/>
              <a:ext cx="1818594" cy="320744"/>
            </a:xfrm>
            <a:custGeom>
              <a:avLst/>
              <a:gdLst/>
              <a:ahLst/>
              <a:cxnLst/>
              <a:rect r="r" b="b" t="t" l="l"/>
              <a:pathLst>
                <a:path h="320744" w="1818594">
                  <a:moveTo>
                    <a:pt x="57182" y="0"/>
                  </a:moveTo>
                  <a:lnTo>
                    <a:pt x="1761413" y="0"/>
                  </a:lnTo>
                  <a:cubicBezTo>
                    <a:pt x="1792993" y="0"/>
                    <a:pt x="1818594" y="25601"/>
                    <a:pt x="1818594" y="57182"/>
                  </a:cubicBezTo>
                  <a:lnTo>
                    <a:pt x="1818594" y="263562"/>
                  </a:lnTo>
                  <a:cubicBezTo>
                    <a:pt x="1818594" y="278727"/>
                    <a:pt x="1812570" y="293272"/>
                    <a:pt x="1801846" y="303995"/>
                  </a:cubicBezTo>
                  <a:cubicBezTo>
                    <a:pt x="1791122" y="314719"/>
                    <a:pt x="1776578" y="320744"/>
                    <a:pt x="1761413" y="320744"/>
                  </a:cubicBezTo>
                  <a:lnTo>
                    <a:pt x="57182" y="320744"/>
                  </a:lnTo>
                  <a:cubicBezTo>
                    <a:pt x="42016" y="320744"/>
                    <a:pt x="27472" y="314719"/>
                    <a:pt x="16748" y="303995"/>
                  </a:cubicBezTo>
                  <a:cubicBezTo>
                    <a:pt x="6024" y="293272"/>
                    <a:pt x="0" y="278727"/>
                    <a:pt x="0" y="263562"/>
                  </a:cubicBezTo>
                  <a:lnTo>
                    <a:pt x="0" y="57182"/>
                  </a:lnTo>
                  <a:cubicBezTo>
                    <a:pt x="0" y="42016"/>
                    <a:pt x="6024" y="27472"/>
                    <a:pt x="16748" y="16748"/>
                  </a:cubicBezTo>
                  <a:cubicBezTo>
                    <a:pt x="27472" y="6024"/>
                    <a:pt x="42016" y="0"/>
                    <a:pt x="57182" y="0"/>
                  </a:cubicBezTo>
                  <a:close/>
                </a:path>
              </a:pathLst>
            </a:custGeom>
            <a:solidFill>
              <a:srgbClr val="0D0F68"/>
            </a:solidFill>
            <a:ln>
              <a:no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696070" y="3687710"/>
            <a:ext cx="884008" cy="762000"/>
          </a:xfrm>
          <a:prstGeom prst="rect">
            <a:avLst/>
          </a:prstGeom>
        </p:spPr>
        <p:txBody>
          <a:bodyPr anchor="t" rtlCol="false" tIns="0" lIns="0" bIns="0" rIns="0">
            <a:spAutoFit/>
          </a:bodyPr>
          <a:lstStyle/>
          <a:p>
            <a:pPr algn="ctr">
              <a:lnSpc>
                <a:spcPts val="6299"/>
              </a:lnSpc>
            </a:pPr>
            <a:r>
              <a:rPr lang="en-US" sz="4500">
                <a:solidFill>
                  <a:srgbClr val="FFFFFF"/>
                </a:solidFill>
                <a:latin typeface="Garet Bold"/>
              </a:rPr>
              <a:t>01</a:t>
            </a:r>
          </a:p>
        </p:txBody>
      </p:sp>
      <p:sp>
        <p:nvSpPr>
          <p:cNvPr name="TextBox 11" id="11"/>
          <p:cNvSpPr txBox="true"/>
          <p:nvPr/>
        </p:nvSpPr>
        <p:spPr>
          <a:xfrm rot="0">
            <a:off x="3611690" y="3775022"/>
            <a:ext cx="4687954" cy="596900"/>
          </a:xfrm>
          <a:prstGeom prst="rect">
            <a:avLst/>
          </a:prstGeom>
        </p:spPr>
        <p:txBody>
          <a:bodyPr anchor="t" rtlCol="false" tIns="0" lIns="0" bIns="0" rIns="0">
            <a:spAutoFit/>
          </a:bodyPr>
          <a:lstStyle/>
          <a:p>
            <a:pPr>
              <a:lnSpc>
                <a:spcPts val="4900"/>
              </a:lnSpc>
            </a:pPr>
            <a:r>
              <a:rPr lang="en-US" sz="3500">
                <a:solidFill>
                  <a:srgbClr val="FFFFFF"/>
                </a:solidFill>
                <a:latin typeface="Garet"/>
              </a:rPr>
              <a:t>Introduction</a:t>
            </a:r>
          </a:p>
        </p:txBody>
      </p:sp>
      <p:grpSp>
        <p:nvGrpSpPr>
          <p:cNvPr name="Group 12" id="12"/>
          <p:cNvGrpSpPr/>
          <p:nvPr/>
        </p:nvGrpSpPr>
        <p:grpSpPr>
          <a:xfrm rot="0">
            <a:off x="9556243" y="3497898"/>
            <a:ext cx="6492732" cy="1217823"/>
            <a:chOff x="0" y="0"/>
            <a:chExt cx="1710020" cy="320744"/>
          </a:xfrm>
        </p:grpSpPr>
        <p:sp>
          <p:nvSpPr>
            <p:cNvPr name="Freeform 13" id="13"/>
            <p:cNvSpPr/>
            <p:nvPr/>
          </p:nvSpPr>
          <p:spPr>
            <a:xfrm flipH="false" flipV="false" rot="0">
              <a:off x="0" y="0"/>
              <a:ext cx="1710020" cy="320744"/>
            </a:xfrm>
            <a:custGeom>
              <a:avLst/>
              <a:gdLst/>
              <a:ahLst/>
              <a:cxnLst/>
              <a:rect r="r" b="b" t="t" l="l"/>
              <a:pathLst>
                <a:path h="320744" w="1710020">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65A4CD"/>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000822" y="3687710"/>
            <a:ext cx="884008" cy="762000"/>
          </a:xfrm>
          <a:prstGeom prst="rect">
            <a:avLst/>
          </a:prstGeom>
        </p:spPr>
        <p:txBody>
          <a:bodyPr anchor="t" rtlCol="false" tIns="0" lIns="0" bIns="0" rIns="0">
            <a:spAutoFit/>
          </a:bodyPr>
          <a:lstStyle/>
          <a:p>
            <a:pPr algn="ctr">
              <a:lnSpc>
                <a:spcPts val="6299"/>
              </a:lnSpc>
            </a:pPr>
            <a:r>
              <a:rPr lang="en-US" sz="4500">
                <a:solidFill>
                  <a:srgbClr val="0D0F68"/>
                </a:solidFill>
                <a:latin typeface="Garet Bold"/>
              </a:rPr>
              <a:t>02</a:t>
            </a:r>
          </a:p>
        </p:txBody>
      </p:sp>
      <p:sp>
        <p:nvSpPr>
          <p:cNvPr name="TextBox 16" id="16"/>
          <p:cNvSpPr txBox="true"/>
          <p:nvPr/>
        </p:nvSpPr>
        <p:spPr>
          <a:xfrm rot="0">
            <a:off x="11136653" y="3775022"/>
            <a:ext cx="4687954" cy="596900"/>
          </a:xfrm>
          <a:prstGeom prst="rect">
            <a:avLst/>
          </a:prstGeom>
        </p:spPr>
        <p:txBody>
          <a:bodyPr anchor="t" rtlCol="false" tIns="0" lIns="0" bIns="0" rIns="0">
            <a:spAutoFit/>
          </a:bodyPr>
          <a:lstStyle/>
          <a:p>
            <a:pPr>
              <a:lnSpc>
                <a:spcPts val="4900"/>
              </a:lnSpc>
            </a:pPr>
            <a:r>
              <a:rPr lang="en-US" sz="3500">
                <a:solidFill>
                  <a:srgbClr val="0D0F68"/>
                </a:solidFill>
                <a:latin typeface="Garet"/>
              </a:rPr>
              <a:t>Nettoyage</a:t>
            </a:r>
          </a:p>
        </p:txBody>
      </p:sp>
      <p:grpSp>
        <p:nvGrpSpPr>
          <p:cNvPr name="Group 17" id="17"/>
          <p:cNvGrpSpPr/>
          <p:nvPr/>
        </p:nvGrpSpPr>
        <p:grpSpPr>
          <a:xfrm rot="0">
            <a:off x="2239025" y="7043102"/>
            <a:ext cx="6904975" cy="1217823"/>
            <a:chOff x="0" y="0"/>
            <a:chExt cx="9206633" cy="1623764"/>
          </a:xfrm>
        </p:grpSpPr>
        <p:grpSp>
          <p:nvGrpSpPr>
            <p:cNvPr name="Group 18" id="18"/>
            <p:cNvGrpSpPr/>
            <p:nvPr/>
          </p:nvGrpSpPr>
          <p:grpSpPr>
            <a:xfrm rot="0">
              <a:off x="0" y="0"/>
              <a:ext cx="9206633" cy="1623764"/>
              <a:chOff x="0" y="0"/>
              <a:chExt cx="1818594" cy="320744"/>
            </a:xfrm>
          </p:grpSpPr>
          <p:sp>
            <p:nvSpPr>
              <p:cNvPr name="Freeform 19" id="19"/>
              <p:cNvSpPr/>
              <p:nvPr/>
            </p:nvSpPr>
            <p:spPr>
              <a:xfrm flipH="false" flipV="false" rot="0">
                <a:off x="0" y="0"/>
                <a:ext cx="1818594" cy="320744"/>
              </a:xfrm>
              <a:custGeom>
                <a:avLst/>
                <a:gdLst/>
                <a:ahLst/>
                <a:cxnLst/>
                <a:rect r="r" b="b" t="t" l="l"/>
                <a:pathLst>
                  <a:path h="320744" w="1818594">
                    <a:moveTo>
                      <a:pt x="57182" y="0"/>
                    </a:moveTo>
                    <a:lnTo>
                      <a:pt x="1761413" y="0"/>
                    </a:lnTo>
                    <a:cubicBezTo>
                      <a:pt x="1792993" y="0"/>
                      <a:pt x="1818594" y="25601"/>
                      <a:pt x="1818594" y="57182"/>
                    </a:cubicBezTo>
                    <a:lnTo>
                      <a:pt x="1818594" y="263562"/>
                    </a:lnTo>
                    <a:cubicBezTo>
                      <a:pt x="1818594" y="278727"/>
                      <a:pt x="1812570" y="293272"/>
                      <a:pt x="1801846" y="303995"/>
                    </a:cubicBezTo>
                    <a:cubicBezTo>
                      <a:pt x="1791122" y="314719"/>
                      <a:pt x="1776578" y="320744"/>
                      <a:pt x="1761413" y="320744"/>
                    </a:cubicBezTo>
                    <a:lnTo>
                      <a:pt x="57182" y="320744"/>
                    </a:lnTo>
                    <a:cubicBezTo>
                      <a:pt x="42016" y="320744"/>
                      <a:pt x="27472" y="314719"/>
                      <a:pt x="16748" y="303995"/>
                    </a:cubicBezTo>
                    <a:cubicBezTo>
                      <a:pt x="6024" y="293272"/>
                      <a:pt x="0" y="278727"/>
                      <a:pt x="0" y="263562"/>
                    </a:cubicBezTo>
                    <a:lnTo>
                      <a:pt x="0" y="57182"/>
                    </a:lnTo>
                    <a:cubicBezTo>
                      <a:pt x="0" y="42016"/>
                      <a:pt x="6024" y="27472"/>
                      <a:pt x="16748" y="16748"/>
                    </a:cubicBezTo>
                    <a:cubicBezTo>
                      <a:pt x="27472" y="6024"/>
                      <a:pt x="42016" y="0"/>
                      <a:pt x="57182" y="0"/>
                    </a:cubicBezTo>
                    <a:close/>
                  </a:path>
                </a:pathLst>
              </a:custGeom>
              <a:solidFill>
                <a:srgbClr val="0D0F68"/>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630410" y="381000"/>
              <a:ext cx="1253515" cy="990600"/>
            </a:xfrm>
            <a:prstGeom prst="rect">
              <a:avLst/>
            </a:prstGeom>
          </p:spPr>
          <p:txBody>
            <a:bodyPr anchor="t" rtlCol="false" tIns="0" lIns="0" bIns="0" rIns="0">
              <a:spAutoFit/>
            </a:bodyPr>
            <a:lstStyle/>
            <a:p>
              <a:pPr algn="ctr">
                <a:lnSpc>
                  <a:spcPts val="6299"/>
                </a:lnSpc>
              </a:pPr>
              <a:r>
                <a:rPr lang="en-US" sz="4500">
                  <a:solidFill>
                    <a:srgbClr val="FFFFFF"/>
                  </a:solidFill>
                  <a:latin typeface="Garet Bold"/>
                </a:rPr>
                <a:t>05</a:t>
              </a:r>
            </a:p>
          </p:txBody>
        </p:sp>
        <p:sp>
          <p:nvSpPr>
            <p:cNvPr name="TextBox 22" id="22"/>
            <p:cNvSpPr txBox="true"/>
            <p:nvPr/>
          </p:nvSpPr>
          <p:spPr>
            <a:xfrm rot="0">
              <a:off x="1928749" y="494242"/>
              <a:ext cx="6647475" cy="773642"/>
            </a:xfrm>
            <a:prstGeom prst="rect">
              <a:avLst/>
            </a:prstGeom>
          </p:spPr>
          <p:txBody>
            <a:bodyPr anchor="t" rtlCol="false" tIns="0" lIns="0" bIns="0" rIns="0">
              <a:spAutoFit/>
            </a:bodyPr>
            <a:lstStyle/>
            <a:p>
              <a:pPr>
                <a:lnSpc>
                  <a:spcPts val="4900"/>
                </a:lnSpc>
              </a:pPr>
              <a:r>
                <a:rPr lang="en-US" sz="3500">
                  <a:solidFill>
                    <a:srgbClr val="FFFFFF"/>
                  </a:solidFill>
                  <a:latin typeface="Garet"/>
                </a:rPr>
                <a:t>Base de données</a:t>
              </a:r>
            </a:p>
          </p:txBody>
        </p:sp>
      </p:grpSp>
      <p:grpSp>
        <p:nvGrpSpPr>
          <p:cNvPr name="Group 23" id="23"/>
          <p:cNvGrpSpPr/>
          <p:nvPr/>
        </p:nvGrpSpPr>
        <p:grpSpPr>
          <a:xfrm rot="0">
            <a:off x="9556243" y="5272829"/>
            <a:ext cx="6492732" cy="1217823"/>
            <a:chOff x="0" y="0"/>
            <a:chExt cx="1710020" cy="320744"/>
          </a:xfrm>
        </p:grpSpPr>
        <p:sp>
          <p:nvSpPr>
            <p:cNvPr name="Freeform 24" id="24"/>
            <p:cNvSpPr/>
            <p:nvPr/>
          </p:nvSpPr>
          <p:spPr>
            <a:xfrm flipH="false" flipV="false" rot="0">
              <a:off x="0" y="0"/>
              <a:ext cx="1710020" cy="320744"/>
            </a:xfrm>
            <a:custGeom>
              <a:avLst/>
              <a:gdLst/>
              <a:ahLst/>
              <a:cxnLst/>
              <a:rect r="r" b="b" t="t" l="l"/>
              <a:pathLst>
                <a:path h="320744" w="1710020">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65A4CD"/>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0000822" y="5469095"/>
            <a:ext cx="884008" cy="762000"/>
          </a:xfrm>
          <a:prstGeom prst="rect">
            <a:avLst/>
          </a:prstGeom>
        </p:spPr>
        <p:txBody>
          <a:bodyPr anchor="t" rtlCol="false" tIns="0" lIns="0" bIns="0" rIns="0">
            <a:spAutoFit/>
          </a:bodyPr>
          <a:lstStyle/>
          <a:p>
            <a:pPr algn="ctr">
              <a:lnSpc>
                <a:spcPts val="6299"/>
              </a:lnSpc>
            </a:pPr>
            <a:r>
              <a:rPr lang="en-US" sz="4500">
                <a:solidFill>
                  <a:srgbClr val="0D0F68"/>
                </a:solidFill>
                <a:latin typeface="Garet Bold"/>
              </a:rPr>
              <a:t>04</a:t>
            </a:r>
          </a:p>
        </p:txBody>
      </p:sp>
      <p:sp>
        <p:nvSpPr>
          <p:cNvPr name="TextBox 27" id="27"/>
          <p:cNvSpPr txBox="true"/>
          <p:nvPr/>
        </p:nvSpPr>
        <p:spPr>
          <a:xfrm rot="0">
            <a:off x="11136653" y="5556408"/>
            <a:ext cx="4027321" cy="596900"/>
          </a:xfrm>
          <a:prstGeom prst="rect">
            <a:avLst/>
          </a:prstGeom>
        </p:spPr>
        <p:txBody>
          <a:bodyPr anchor="t" rtlCol="false" tIns="0" lIns="0" bIns="0" rIns="0">
            <a:spAutoFit/>
          </a:bodyPr>
          <a:lstStyle/>
          <a:p>
            <a:pPr>
              <a:lnSpc>
                <a:spcPts val="4900"/>
              </a:lnSpc>
            </a:pPr>
            <a:r>
              <a:rPr lang="en-US" sz="3500">
                <a:solidFill>
                  <a:srgbClr val="0D0F68"/>
                </a:solidFill>
                <a:latin typeface="Garet"/>
              </a:rPr>
              <a:t>Modélisation</a:t>
            </a:r>
          </a:p>
        </p:txBody>
      </p:sp>
      <p:grpSp>
        <p:nvGrpSpPr>
          <p:cNvPr name="Group 28" id="28"/>
          <p:cNvGrpSpPr/>
          <p:nvPr/>
        </p:nvGrpSpPr>
        <p:grpSpPr>
          <a:xfrm rot="0">
            <a:off x="2239025" y="5272829"/>
            <a:ext cx="6904975" cy="1217823"/>
            <a:chOff x="0" y="0"/>
            <a:chExt cx="1818594" cy="320744"/>
          </a:xfrm>
        </p:grpSpPr>
        <p:sp>
          <p:nvSpPr>
            <p:cNvPr name="Freeform 29" id="29"/>
            <p:cNvSpPr/>
            <p:nvPr/>
          </p:nvSpPr>
          <p:spPr>
            <a:xfrm flipH="false" flipV="false" rot="0">
              <a:off x="0" y="0"/>
              <a:ext cx="1818594" cy="320744"/>
            </a:xfrm>
            <a:custGeom>
              <a:avLst/>
              <a:gdLst/>
              <a:ahLst/>
              <a:cxnLst/>
              <a:rect r="r" b="b" t="t" l="l"/>
              <a:pathLst>
                <a:path h="320744" w="1818594">
                  <a:moveTo>
                    <a:pt x="57182" y="0"/>
                  </a:moveTo>
                  <a:lnTo>
                    <a:pt x="1761413" y="0"/>
                  </a:lnTo>
                  <a:cubicBezTo>
                    <a:pt x="1792993" y="0"/>
                    <a:pt x="1818594" y="25601"/>
                    <a:pt x="1818594" y="57182"/>
                  </a:cubicBezTo>
                  <a:lnTo>
                    <a:pt x="1818594" y="263562"/>
                  </a:lnTo>
                  <a:cubicBezTo>
                    <a:pt x="1818594" y="278727"/>
                    <a:pt x="1812570" y="293272"/>
                    <a:pt x="1801846" y="303995"/>
                  </a:cubicBezTo>
                  <a:cubicBezTo>
                    <a:pt x="1791122" y="314719"/>
                    <a:pt x="1776578" y="320744"/>
                    <a:pt x="1761413" y="320744"/>
                  </a:cubicBezTo>
                  <a:lnTo>
                    <a:pt x="57182" y="320744"/>
                  </a:lnTo>
                  <a:cubicBezTo>
                    <a:pt x="42016" y="320744"/>
                    <a:pt x="27472" y="314719"/>
                    <a:pt x="16748" y="303995"/>
                  </a:cubicBezTo>
                  <a:cubicBezTo>
                    <a:pt x="6024" y="293272"/>
                    <a:pt x="0" y="278727"/>
                    <a:pt x="0" y="263562"/>
                  </a:cubicBezTo>
                  <a:lnTo>
                    <a:pt x="0" y="57182"/>
                  </a:lnTo>
                  <a:cubicBezTo>
                    <a:pt x="0" y="42016"/>
                    <a:pt x="6024" y="27472"/>
                    <a:pt x="16748" y="16748"/>
                  </a:cubicBezTo>
                  <a:cubicBezTo>
                    <a:pt x="27472" y="6024"/>
                    <a:pt x="42016" y="0"/>
                    <a:pt x="57182" y="0"/>
                  </a:cubicBezTo>
                  <a:close/>
                </a:path>
              </a:pathLst>
            </a:custGeom>
            <a:solidFill>
              <a:srgbClr val="0D0F68"/>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2657970" y="5462640"/>
            <a:ext cx="884008" cy="762000"/>
          </a:xfrm>
          <a:prstGeom prst="rect">
            <a:avLst/>
          </a:prstGeom>
        </p:spPr>
        <p:txBody>
          <a:bodyPr anchor="t" rtlCol="false" tIns="0" lIns="0" bIns="0" rIns="0">
            <a:spAutoFit/>
          </a:bodyPr>
          <a:lstStyle/>
          <a:p>
            <a:pPr algn="ctr">
              <a:lnSpc>
                <a:spcPts val="6299"/>
              </a:lnSpc>
            </a:pPr>
            <a:r>
              <a:rPr lang="en-US" sz="4500">
                <a:solidFill>
                  <a:srgbClr val="FFFFFF"/>
                </a:solidFill>
                <a:latin typeface="Garet Bold"/>
              </a:rPr>
              <a:t>03</a:t>
            </a:r>
          </a:p>
        </p:txBody>
      </p:sp>
      <p:sp>
        <p:nvSpPr>
          <p:cNvPr name="TextBox 32" id="32"/>
          <p:cNvSpPr txBox="true"/>
          <p:nvPr/>
        </p:nvSpPr>
        <p:spPr>
          <a:xfrm rot="0">
            <a:off x="3611690" y="5549953"/>
            <a:ext cx="5532310" cy="596900"/>
          </a:xfrm>
          <a:prstGeom prst="rect">
            <a:avLst/>
          </a:prstGeom>
        </p:spPr>
        <p:txBody>
          <a:bodyPr anchor="t" rtlCol="false" tIns="0" lIns="0" bIns="0" rIns="0">
            <a:spAutoFit/>
          </a:bodyPr>
          <a:lstStyle/>
          <a:p>
            <a:pPr>
              <a:lnSpc>
                <a:spcPts val="4900"/>
              </a:lnSpc>
            </a:pPr>
            <a:r>
              <a:rPr lang="en-US" sz="3500">
                <a:solidFill>
                  <a:srgbClr val="FFFFFF"/>
                </a:solidFill>
                <a:latin typeface="Garet"/>
              </a:rPr>
              <a:t>Analyse et Visualisation</a:t>
            </a:r>
          </a:p>
        </p:txBody>
      </p:sp>
      <p:grpSp>
        <p:nvGrpSpPr>
          <p:cNvPr name="Group 33" id="33"/>
          <p:cNvGrpSpPr/>
          <p:nvPr/>
        </p:nvGrpSpPr>
        <p:grpSpPr>
          <a:xfrm rot="0">
            <a:off x="9556243" y="7043102"/>
            <a:ext cx="6492732" cy="1217823"/>
            <a:chOff x="0" y="0"/>
            <a:chExt cx="1710020" cy="320744"/>
          </a:xfrm>
        </p:grpSpPr>
        <p:sp>
          <p:nvSpPr>
            <p:cNvPr name="Freeform 34" id="34"/>
            <p:cNvSpPr/>
            <p:nvPr/>
          </p:nvSpPr>
          <p:spPr>
            <a:xfrm flipH="false" flipV="false" rot="0">
              <a:off x="0" y="0"/>
              <a:ext cx="1710020" cy="320744"/>
            </a:xfrm>
            <a:custGeom>
              <a:avLst/>
              <a:gdLst/>
              <a:ahLst/>
              <a:cxnLst/>
              <a:rect r="r" b="b" t="t" l="l"/>
              <a:pathLst>
                <a:path h="320744" w="1710020">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65A4CD"/>
            </a:soli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6" id="36"/>
          <p:cNvSpPr txBox="true"/>
          <p:nvPr/>
        </p:nvSpPr>
        <p:spPr>
          <a:xfrm rot="0">
            <a:off x="11136653" y="7326681"/>
            <a:ext cx="4027321" cy="596900"/>
          </a:xfrm>
          <a:prstGeom prst="rect">
            <a:avLst/>
          </a:prstGeom>
        </p:spPr>
        <p:txBody>
          <a:bodyPr anchor="t" rtlCol="false" tIns="0" lIns="0" bIns="0" rIns="0">
            <a:spAutoFit/>
          </a:bodyPr>
          <a:lstStyle/>
          <a:p>
            <a:pPr>
              <a:lnSpc>
                <a:spcPts val="4900"/>
              </a:lnSpc>
            </a:pPr>
            <a:r>
              <a:rPr lang="en-US" sz="3500">
                <a:solidFill>
                  <a:srgbClr val="0D0F68"/>
                </a:solidFill>
                <a:latin typeface="Garet"/>
              </a:rPr>
              <a:t>Conclusion</a:t>
            </a:r>
          </a:p>
        </p:txBody>
      </p:sp>
      <p:sp>
        <p:nvSpPr>
          <p:cNvPr name="TextBox 37" id="37"/>
          <p:cNvSpPr txBox="true"/>
          <p:nvPr/>
        </p:nvSpPr>
        <p:spPr>
          <a:xfrm rot="0">
            <a:off x="10000822" y="7243127"/>
            <a:ext cx="884008" cy="762000"/>
          </a:xfrm>
          <a:prstGeom prst="rect">
            <a:avLst/>
          </a:prstGeom>
        </p:spPr>
        <p:txBody>
          <a:bodyPr anchor="t" rtlCol="false" tIns="0" lIns="0" bIns="0" rIns="0">
            <a:spAutoFit/>
          </a:bodyPr>
          <a:lstStyle/>
          <a:p>
            <a:pPr algn="ctr">
              <a:lnSpc>
                <a:spcPts val="6299"/>
              </a:lnSpc>
            </a:pPr>
            <a:r>
              <a:rPr lang="en-US" sz="4500">
                <a:solidFill>
                  <a:srgbClr val="0D0F68"/>
                </a:solidFill>
                <a:latin typeface="Garet Bold"/>
              </a:rPr>
              <a:t>06</a:t>
            </a:r>
          </a:p>
        </p:txBody>
      </p:sp>
    </p:spTree>
  </p:cSld>
  <p:clrMapOvr>
    <a:masterClrMapping/>
  </p:clrMapOvr>
  <p:transition spd="slow">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Freeform 10" id="10"/>
          <p:cNvSpPr/>
          <p:nvPr/>
        </p:nvSpPr>
        <p:spPr>
          <a:xfrm flipH="false" flipV="false" rot="0">
            <a:off x="4497158" y="3162510"/>
            <a:ext cx="9293685" cy="6095790"/>
          </a:xfrm>
          <a:custGeom>
            <a:avLst/>
            <a:gdLst/>
            <a:ahLst/>
            <a:cxnLst/>
            <a:rect r="r" b="b" t="t" l="l"/>
            <a:pathLst>
              <a:path h="6095790" w="9293685">
                <a:moveTo>
                  <a:pt x="0" y="0"/>
                </a:moveTo>
                <a:lnTo>
                  <a:pt x="9293684" y="0"/>
                </a:lnTo>
                <a:lnTo>
                  <a:pt x="9293684" y="6095790"/>
                </a:lnTo>
                <a:lnTo>
                  <a:pt x="0" y="6095790"/>
                </a:lnTo>
                <a:lnTo>
                  <a:pt x="0" y="0"/>
                </a:lnTo>
                <a:close/>
              </a:path>
            </a:pathLst>
          </a:custGeom>
          <a:blipFill>
            <a:blip r:embed="rId3"/>
            <a:stretch>
              <a:fillRect l="0" t="0" r="0" b="-5145"/>
            </a:stretch>
          </a:blipFill>
        </p:spPr>
      </p:sp>
      <p:sp>
        <p:nvSpPr>
          <p:cNvPr name="TextBox 11" id="11"/>
          <p:cNvSpPr txBox="true"/>
          <p:nvPr/>
        </p:nvSpPr>
        <p:spPr>
          <a:xfrm rot="0">
            <a:off x="3279056" y="2048136"/>
            <a:ext cx="11729888" cy="656224"/>
          </a:xfrm>
          <a:prstGeom prst="rect">
            <a:avLst/>
          </a:prstGeom>
        </p:spPr>
        <p:txBody>
          <a:bodyPr anchor="t" rtlCol="false" tIns="0" lIns="0" bIns="0" rIns="0">
            <a:spAutoFit/>
          </a:bodyPr>
          <a:lstStyle/>
          <a:p>
            <a:pPr algn="ctr">
              <a:lnSpc>
                <a:spcPts val="5470"/>
              </a:lnSpc>
            </a:pPr>
            <a:r>
              <a:rPr lang="en-US" sz="4052">
                <a:solidFill>
                  <a:srgbClr val="000000"/>
                </a:solidFill>
                <a:latin typeface="Montserrat Bold"/>
              </a:rPr>
              <a:t>Salaire moyen par catégorie d'emploi.</a:t>
            </a:r>
          </a:p>
        </p:txBody>
      </p:sp>
    </p:spTree>
  </p:cSld>
  <p:clrMapOvr>
    <a:masterClrMapping/>
  </p:clrMapOvr>
  <p:transition spd="slow">
    <p:wipe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280140" y="1637612"/>
            <a:ext cx="7727721" cy="7620688"/>
          </a:xfrm>
          <a:custGeom>
            <a:avLst/>
            <a:gdLst/>
            <a:ahLst/>
            <a:cxnLst/>
            <a:rect r="r" b="b" t="t" l="l"/>
            <a:pathLst>
              <a:path h="7620688" w="7727721">
                <a:moveTo>
                  <a:pt x="0" y="0"/>
                </a:moveTo>
                <a:lnTo>
                  <a:pt x="7727720" y="0"/>
                </a:lnTo>
                <a:lnTo>
                  <a:pt x="7727720" y="7620688"/>
                </a:lnTo>
                <a:lnTo>
                  <a:pt x="0" y="7620688"/>
                </a:lnTo>
                <a:lnTo>
                  <a:pt x="0" y="0"/>
                </a:lnTo>
                <a:close/>
              </a:path>
            </a:pathLst>
          </a:custGeom>
          <a:blipFill>
            <a:blip r:embed="rId3"/>
            <a:stretch>
              <a:fillRect l="0" t="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07651" y="3466360"/>
            <a:ext cx="15863526" cy="4846363"/>
          </a:xfrm>
          <a:custGeom>
            <a:avLst/>
            <a:gdLst/>
            <a:ahLst/>
            <a:cxnLst/>
            <a:rect r="r" b="b" t="t" l="l"/>
            <a:pathLst>
              <a:path h="4846363" w="15863526">
                <a:moveTo>
                  <a:pt x="0" y="0"/>
                </a:moveTo>
                <a:lnTo>
                  <a:pt x="15863526" y="0"/>
                </a:lnTo>
                <a:lnTo>
                  <a:pt x="15863526" y="4846364"/>
                </a:lnTo>
                <a:lnTo>
                  <a:pt x="0" y="4846364"/>
                </a:lnTo>
                <a:lnTo>
                  <a:pt x="0" y="0"/>
                </a:lnTo>
                <a:close/>
              </a:path>
            </a:pathLst>
          </a:custGeom>
          <a:blipFill>
            <a:blip r:embed="rId3"/>
            <a:stretch>
              <a:fillRect l="0" t="0" r="-1185"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002505" y="2048136"/>
            <a:ext cx="14282991" cy="656224"/>
          </a:xfrm>
          <a:prstGeom prst="rect">
            <a:avLst/>
          </a:prstGeom>
        </p:spPr>
        <p:txBody>
          <a:bodyPr anchor="t" rtlCol="false" tIns="0" lIns="0" bIns="0" rIns="0">
            <a:spAutoFit/>
          </a:bodyPr>
          <a:lstStyle/>
          <a:p>
            <a:pPr algn="ctr">
              <a:lnSpc>
                <a:spcPts val="5470"/>
              </a:lnSpc>
            </a:pPr>
            <a:r>
              <a:rPr lang="en-US" sz="4052">
                <a:solidFill>
                  <a:srgbClr val="000000"/>
                </a:solidFill>
                <a:latin typeface="Montserrat Bold"/>
              </a:rPr>
              <a:t>Répartition des types d'emploi par nombre d'offres.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050713" y="2397842"/>
            <a:ext cx="10186574" cy="6769461"/>
          </a:xfrm>
          <a:custGeom>
            <a:avLst/>
            <a:gdLst/>
            <a:ahLst/>
            <a:cxnLst/>
            <a:rect r="r" b="b" t="t" l="l"/>
            <a:pathLst>
              <a:path h="6769461" w="10186574">
                <a:moveTo>
                  <a:pt x="0" y="0"/>
                </a:moveTo>
                <a:lnTo>
                  <a:pt x="10186574" y="0"/>
                </a:lnTo>
                <a:lnTo>
                  <a:pt x="10186574" y="6769461"/>
                </a:lnTo>
                <a:lnTo>
                  <a:pt x="0" y="6769461"/>
                </a:lnTo>
                <a:lnTo>
                  <a:pt x="0" y="0"/>
                </a:lnTo>
                <a:close/>
              </a:path>
            </a:pathLst>
          </a:custGeom>
          <a:blipFill>
            <a:blip r:embed="rId3"/>
            <a:stretch>
              <a:fillRect l="0" t="0" r="0" b="-4988"/>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4710344" y="1741618"/>
            <a:ext cx="8867311"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Moyen de salaire par niveau d'expérience.</a:t>
            </a:r>
          </a:p>
        </p:txBody>
      </p:sp>
    </p:spTree>
  </p:cSld>
  <p:clrMapOvr>
    <a:masterClrMapping/>
  </p:clrMapOvr>
  <p:transition spd="slow">
    <p:push dir="r"/>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530958" y="2398226"/>
            <a:ext cx="7226084" cy="6860074"/>
          </a:xfrm>
          <a:custGeom>
            <a:avLst/>
            <a:gdLst/>
            <a:ahLst/>
            <a:cxnLst/>
            <a:rect r="r" b="b" t="t" l="l"/>
            <a:pathLst>
              <a:path h="6860074" w="7226084">
                <a:moveTo>
                  <a:pt x="0" y="0"/>
                </a:moveTo>
                <a:lnTo>
                  <a:pt x="7226084" y="0"/>
                </a:lnTo>
                <a:lnTo>
                  <a:pt x="7226084" y="6860074"/>
                </a:lnTo>
                <a:lnTo>
                  <a:pt x="0" y="6860074"/>
                </a:lnTo>
                <a:lnTo>
                  <a:pt x="0" y="0"/>
                </a:lnTo>
                <a:close/>
              </a:path>
            </a:pathLst>
          </a:custGeom>
          <a:blipFill>
            <a:blip r:embed="rId3"/>
            <a:stretch>
              <a:fillRect l="0" t="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3113034" y="1742002"/>
            <a:ext cx="12061932"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Répartition des offres d'emploi par niveau d'expérience.</a:t>
            </a: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738571" y="2398418"/>
            <a:ext cx="8810857" cy="6859882"/>
          </a:xfrm>
          <a:custGeom>
            <a:avLst/>
            <a:gdLst/>
            <a:ahLst/>
            <a:cxnLst/>
            <a:rect r="r" b="b" t="t" l="l"/>
            <a:pathLst>
              <a:path h="6859882" w="8810857">
                <a:moveTo>
                  <a:pt x="0" y="0"/>
                </a:moveTo>
                <a:lnTo>
                  <a:pt x="8810858" y="0"/>
                </a:lnTo>
                <a:lnTo>
                  <a:pt x="8810858" y="6859882"/>
                </a:lnTo>
                <a:lnTo>
                  <a:pt x="0" y="6859882"/>
                </a:lnTo>
                <a:lnTo>
                  <a:pt x="0" y="0"/>
                </a:lnTo>
                <a:close/>
              </a:path>
            </a:pathLst>
          </a:custGeom>
          <a:blipFill>
            <a:blip r:embed="rId3"/>
            <a:stretch>
              <a:fillRect l="0" t="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3981370" y="1742194"/>
            <a:ext cx="10325259"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Nombre d'offres d'emploi à distance et sur place.</a:t>
            </a:r>
          </a:p>
        </p:txBody>
      </p:sp>
    </p:spTree>
  </p:cSld>
  <p:clrMapOvr>
    <a:masterClrMapping/>
  </p:clrMapOvr>
  <p:transition spd="slow">
    <p:push dir="d"/>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934318" y="2438909"/>
            <a:ext cx="12419364" cy="6678928"/>
          </a:xfrm>
          <a:custGeom>
            <a:avLst/>
            <a:gdLst/>
            <a:ahLst/>
            <a:cxnLst/>
            <a:rect r="r" b="b" t="t" l="l"/>
            <a:pathLst>
              <a:path h="6678928" w="12419364">
                <a:moveTo>
                  <a:pt x="0" y="0"/>
                </a:moveTo>
                <a:lnTo>
                  <a:pt x="12419364" y="0"/>
                </a:lnTo>
                <a:lnTo>
                  <a:pt x="12419364" y="6678927"/>
                </a:lnTo>
                <a:lnTo>
                  <a:pt x="0" y="6678927"/>
                </a:lnTo>
                <a:lnTo>
                  <a:pt x="0" y="0"/>
                </a:lnTo>
                <a:close/>
              </a:path>
            </a:pathLst>
          </a:custGeom>
          <a:blipFill>
            <a:blip r:embed="rId3"/>
            <a:stretch>
              <a:fillRect l="0" t="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877189" y="1763635"/>
            <a:ext cx="12533622"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Nuage de mots des titres d'emploi (mots les plus fréquents).</a:t>
            </a:r>
          </a:p>
        </p:txBody>
      </p:sp>
    </p:spTree>
  </p:cSld>
  <p:clrMapOvr>
    <a:masterClrMapping/>
  </p:clrMapOvr>
  <p:transition spd="fast">
    <p:cover dir="d"/>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010588" y="2267459"/>
            <a:ext cx="12266825" cy="6819391"/>
          </a:xfrm>
          <a:custGeom>
            <a:avLst/>
            <a:gdLst/>
            <a:ahLst/>
            <a:cxnLst/>
            <a:rect r="r" b="b" t="t" l="l"/>
            <a:pathLst>
              <a:path h="6819391" w="12266825">
                <a:moveTo>
                  <a:pt x="0" y="0"/>
                </a:moveTo>
                <a:lnTo>
                  <a:pt x="12266824" y="0"/>
                </a:lnTo>
                <a:lnTo>
                  <a:pt x="12266824" y="6819391"/>
                </a:lnTo>
                <a:lnTo>
                  <a:pt x="0" y="6819391"/>
                </a:lnTo>
                <a:lnTo>
                  <a:pt x="0" y="0"/>
                </a:lnTo>
                <a:close/>
              </a:path>
            </a:pathLst>
          </a:custGeom>
          <a:blipFill>
            <a:blip r:embed="rId3"/>
            <a:stretch>
              <a:fillRect l="0" t="-7310"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877189" y="1589987"/>
            <a:ext cx="12533622"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Top 10 Avantages Distribution</a:t>
            </a:r>
          </a:p>
        </p:txBody>
      </p:sp>
    </p:spTree>
  </p:cSld>
  <p:clrMapOvr>
    <a:masterClrMapping/>
  </p:clrMapOvr>
  <p:transition spd="slow">
    <p:cover dir="rd"/>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806410" y="2466436"/>
            <a:ext cx="10675181" cy="6791864"/>
          </a:xfrm>
          <a:custGeom>
            <a:avLst/>
            <a:gdLst/>
            <a:ahLst/>
            <a:cxnLst/>
            <a:rect r="r" b="b" t="t" l="l"/>
            <a:pathLst>
              <a:path h="6791864" w="10675181">
                <a:moveTo>
                  <a:pt x="0" y="0"/>
                </a:moveTo>
                <a:lnTo>
                  <a:pt x="10675180" y="0"/>
                </a:lnTo>
                <a:lnTo>
                  <a:pt x="10675180" y="6791864"/>
                </a:lnTo>
                <a:lnTo>
                  <a:pt x="0" y="6791864"/>
                </a:lnTo>
                <a:lnTo>
                  <a:pt x="0" y="0"/>
                </a:lnTo>
                <a:close/>
              </a:path>
            </a:pathLst>
          </a:custGeom>
          <a:blipFill>
            <a:blip r:embed="rId3"/>
            <a:stretch>
              <a:fillRect l="0" t="-4431"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574278" y="1709977"/>
            <a:ext cx="13139443"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Fréquence des compétences demande dans les Offres d'Emploi</a:t>
            </a:r>
          </a:p>
        </p:txBody>
      </p:sp>
    </p:spTree>
  </p:cSld>
  <p:clrMapOvr>
    <a:masterClrMapping/>
  </p:clrMapOvr>
  <p:transition spd="fast">
    <p:cover dir="ld"/>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752495" y="2398610"/>
            <a:ext cx="10783010" cy="6859690"/>
          </a:xfrm>
          <a:custGeom>
            <a:avLst/>
            <a:gdLst/>
            <a:ahLst/>
            <a:cxnLst/>
            <a:rect r="r" b="b" t="t" l="l"/>
            <a:pathLst>
              <a:path h="6859690" w="10783010">
                <a:moveTo>
                  <a:pt x="0" y="0"/>
                </a:moveTo>
                <a:lnTo>
                  <a:pt x="10783010" y="0"/>
                </a:lnTo>
                <a:lnTo>
                  <a:pt x="10783010" y="6859690"/>
                </a:lnTo>
                <a:lnTo>
                  <a:pt x="0" y="6859690"/>
                </a:lnTo>
                <a:lnTo>
                  <a:pt x="0" y="0"/>
                </a:lnTo>
                <a:close/>
              </a:path>
            </a:pathLst>
          </a:custGeom>
          <a:blipFill>
            <a:blip r:embed="rId3"/>
            <a:stretch>
              <a:fillRect l="0" t="-4443"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692129" y="1589987"/>
            <a:ext cx="12903741"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Les 10 entreprises les plus actives dans le recrutement en IA.</a:t>
            </a:r>
          </a:p>
        </p:txBody>
      </p:sp>
    </p:spTree>
  </p:cSld>
  <p:clrMapOvr>
    <a:masterClrMapping/>
  </p:clrMapOvr>
  <p:transition spd="slow">
    <p:cover dir="l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092636" y="2796381"/>
            <a:ext cx="14102728" cy="5977467"/>
          </a:xfrm>
          <a:custGeom>
            <a:avLst/>
            <a:gdLst/>
            <a:ahLst/>
            <a:cxnLst/>
            <a:rect r="r" b="b" t="t" l="l"/>
            <a:pathLst>
              <a:path h="5977467" w="14102728">
                <a:moveTo>
                  <a:pt x="0" y="0"/>
                </a:moveTo>
                <a:lnTo>
                  <a:pt x="14102728" y="0"/>
                </a:lnTo>
                <a:lnTo>
                  <a:pt x="14102728" y="5977467"/>
                </a:lnTo>
                <a:lnTo>
                  <a:pt x="0" y="5977467"/>
                </a:lnTo>
                <a:lnTo>
                  <a:pt x="0" y="0"/>
                </a:lnTo>
                <a:close/>
              </a:path>
            </a:pathLst>
          </a:custGeom>
          <a:blipFill>
            <a:blip r:embed="rId3"/>
            <a:stretch>
              <a:fillRect l="0" t="0" r="0" b="-21810"/>
            </a:stretch>
          </a:blipFill>
        </p:spPr>
      </p:sp>
      <p:sp>
        <p:nvSpPr>
          <p:cNvPr name="TextBox 7" id="7"/>
          <p:cNvSpPr txBox="true"/>
          <p:nvPr/>
        </p:nvSpPr>
        <p:spPr>
          <a:xfrm rot="0">
            <a:off x="2092636" y="1163484"/>
            <a:ext cx="14102728" cy="1377949"/>
          </a:xfrm>
          <a:prstGeom prst="rect">
            <a:avLst/>
          </a:prstGeom>
        </p:spPr>
        <p:txBody>
          <a:bodyPr anchor="t" rtlCol="false" tIns="0" lIns="0" bIns="0" rIns="0">
            <a:spAutoFit/>
          </a:bodyPr>
          <a:lstStyle/>
          <a:p>
            <a:pPr algn="ctr">
              <a:lnSpc>
                <a:spcPts val="11200"/>
              </a:lnSpc>
            </a:pPr>
            <a:r>
              <a:rPr lang="en-US" sz="8000">
                <a:solidFill>
                  <a:srgbClr val="0D0F68"/>
                </a:solidFill>
                <a:latin typeface="Yeseva One Bold"/>
              </a:rPr>
              <a:t>Planification sur trello</a:t>
            </a:r>
          </a:p>
        </p:txBody>
      </p:sp>
    </p:spTree>
  </p:cSld>
  <p:clrMapOvr>
    <a:masterClrMapping/>
  </p:clrMapOvr>
  <p:transition spd="slow">
    <p:circl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830223" y="2502120"/>
            <a:ext cx="10627554" cy="6756180"/>
          </a:xfrm>
          <a:custGeom>
            <a:avLst/>
            <a:gdLst/>
            <a:ahLst/>
            <a:cxnLst/>
            <a:rect r="r" b="b" t="t" l="l"/>
            <a:pathLst>
              <a:path h="6756180" w="10627554">
                <a:moveTo>
                  <a:pt x="0" y="0"/>
                </a:moveTo>
                <a:lnTo>
                  <a:pt x="10627554" y="0"/>
                </a:lnTo>
                <a:lnTo>
                  <a:pt x="10627554" y="6756180"/>
                </a:lnTo>
                <a:lnTo>
                  <a:pt x="0" y="6756180"/>
                </a:lnTo>
                <a:lnTo>
                  <a:pt x="0" y="0"/>
                </a:lnTo>
                <a:close/>
              </a:path>
            </a:pathLst>
          </a:custGeom>
          <a:blipFill>
            <a:blip r:embed="rId3"/>
            <a:stretch>
              <a:fillRect l="0" t="-4514"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1520190" y="1807529"/>
            <a:ext cx="15247620"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Les 10 entreprises les plus actives dans le recrutement en Data Science.</a:t>
            </a:r>
          </a:p>
        </p:txBody>
      </p:sp>
    </p:spTree>
  </p:cSld>
  <p:clrMapOvr>
    <a:masterClrMapping/>
  </p:clrMapOvr>
  <p:transition spd="slow">
    <p:cover dir="ru"/>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649875" y="2241279"/>
            <a:ext cx="10988251" cy="7017021"/>
          </a:xfrm>
          <a:custGeom>
            <a:avLst/>
            <a:gdLst/>
            <a:ahLst/>
            <a:cxnLst/>
            <a:rect r="r" b="b" t="t" l="l"/>
            <a:pathLst>
              <a:path h="7017021" w="10988251">
                <a:moveTo>
                  <a:pt x="0" y="0"/>
                </a:moveTo>
                <a:lnTo>
                  <a:pt x="10988250" y="0"/>
                </a:lnTo>
                <a:lnTo>
                  <a:pt x="10988250" y="7017021"/>
                </a:lnTo>
                <a:lnTo>
                  <a:pt x="0" y="7017021"/>
                </a:lnTo>
                <a:lnTo>
                  <a:pt x="0" y="0"/>
                </a:lnTo>
                <a:close/>
              </a:path>
            </a:pathLst>
          </a:custGeom>
          <a:blipFill>
            <a:blip r:embed="rId3"/>
            <a:stretch>
              <a:fillRect l="0" t="-4044"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1944419" y="1589987"/>
            <a:ext cx="14399161" cy="50382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Les 10 entreprises les plus actives dans le recrutement en Big Data</a:t>
            </a:r>
          </a:p>
        </p:txBody>
      </p:sp>
    </p:spTree>
  </p:cSld>
  <p:clrMapOvr>
    <a:masterClrMapping/>
  </p:clrMapOvr>
  <p:transition spd="slow">
    <p:cover dir="rd"/>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0" id="10"/>
          <p:cNvSpPr txBox="true"/>
          <p:nvPr/>
        </p:nvSpPr>
        <p:spPr>
          <a:xfrm rot="0">
            <a:off x="2247847" y="4001868"/>
            <a:ext cx="13792307" cy="2226115"/>
          </a:xfrm>
          <a:prstGeom prst="rect">
            <a:avLst/>
          </a:prstGeom>
        </p:spPr>
        <p:txBody>
          <a:bodyPr anchor="t" rtlCol="false" tIns="0" lIns="0" bIns="0" rIns="0">
            <a:spAutoFit/>
          </a:bodyPr>
          <a:lstStyle/>
          <a:p>
            <a:pPr algn="ctr">
              <a:lnSpc>
                <a:spcPts val="6019"/>
              </a:lnSpc>
            </a:pPr>
            <a:r>
              <a:rPr lang="en-US" sz="4458">
                <a:solidFill>
                  <a:srgbClr val="000000"/>
                </a:solidFill>
                <a:latin typeface="Montserrat Bold"/>
              </a:rPr>
              <a:t>Quels sont les lieux géographiques les plus demandés pour les opportunités d'emploi en IA, Data Science et Big Data ?</a:t>
            </a:r>
          </a:p>
        </p:txBody>
      </p:sp>
    </p:spTree>
  </p:cSld>
  <p:clrMapOvr>
    <a:masterClrMapping/>
  </p:clrMapOvr>
  <p:transition spd="slow">
    <p:cover dir="lu"/>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647388" y="2988819"/>
            <a:ext cx="9540889" cy="6148694"/>
          </a:xfrm>
          <a:custGeom>
            <a:avLst/>
            <a:gdLst/>
            <a:ahLst/>
            <a:cxnLst/>
            <a:rect r="r" b="b" t="t" l="l"/>
            <a:pathLst>
              <a:path h="6148694" w="9540889">
                <a:moveTo>
                  <a:pt x="0" y="0"/>
                </a:moveTo>
                <a:lnTo>
                  <a:pt x="9540888" y="0"/>
                </a:lnTo>
                <a:lnTo>
                  <a:pt x="9540888" y="6148694"/>
                </a:lnTo>
                <a:lnTo>
                  <a:pt x="0" y="6148694"/>
                </a:lnTo>
                <a:lnTo>
                  <a:pt x="0" y="0"/>
                </a:lnTo>
                <a:close/>
              </a:path>
            </a:pathLst>
          </a:custGeom>
          <a:blipFill>
            <a:blip r:embed="rId3"/>
            <a:stretch>
              <a:fillRect l="0" t="-3098" r="0" b="0"/>
            </a:stretch>
          </a:blipFill>
        </p:spPr>
      </p:sp>
      <p:sp>
        <p:nvSpPr>
          <p:cNvPr name="TextBox 10" id="10"/>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
        <p:nvSpPr>
          <p:cNvPr name="TextBox 11" id="11"/>
          <p:cNvSpPr txBox="true"/>
          <p:nvPr/>
        </p:nvSpPr>
        <p:spPr>
          <a:xfrm rot="0">
            <a:off x="2031837" y="1780145"/>
            <a:ext cx="14224326" cy="1018174"/>
          </a:xfrm>
          <a:prstGeom prst="rect">
            <a:avLst/>
          </a:prstGeom>
        </p:spPr>
        <p:txBody>
          <a:bodyPr anchor="t" rtlCol="false" tIns="0" lIns="0" bIns="0" rIns="0">
            <a:spAutoFit/>
          </a:bodyPr>
          <a:lstStyle/>
          <a:p>
            <a:pPr algn="ctr">
              <a:lnSpc>
                <a:spcPts val="4120"/>
              </a:lnSpc>
            </a:pPr>
            <a:r>
              <a:rPr lang="en-US" sz="3052">
                <a:solidFill>
                  <a:srgbClr val="000000"/>
                </a:solidFill>
                <a:latin typeface="Montserrat Bold"/>
              </a:rPr>
              <a:t>Les top 10 lieux géographiques qui offre les plus des opportunités d'emploi en IA</a:t>
            </a:r>
          </a:p>
        </p:txBody>
      </p:sp>
    </p:spTree>
  </p:cSld>
  <p:clrMapOvr>
    <a:masterClrMapping/>
  </p:clrMapOvr>
  <p:transition spd="slow">
    <p:cover dir="ld"/>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460920" y="2336605"/>
            <a:ext cx="11366160" cy="6921695"/>
          </a:xfrm>
          <a:custGeom>
            <a:avLst/>
            <a:gdLst/>
            <a:ahLst/>
            <a:cxnLst/>
            <a:rect r="r" b="b" t="t" l="l"/>
            <a:pathLst>
              <a:path h="6921695" w="11366160">
                <a:moveTo>
                  <a:pt x="0" y="0"/>
                </a:moveTo>
                <a:lnTo>
                  <a:pt x="11366160" y="0"/>
                </a:lnTo>
                <a:lnTo>
                  <a:pt x="11366160" y="6921695"/>
                </a:lnTo>
                <a:lnTo>
                  <a:pt x="0" y="6921695"/>
                </a:lnTo>
                <a:lnTo>
                  <a:pt x="0" y="0"/>
                </a:lnTo>
                <a:close/>
              </a:path>
            </a:pathLst>
          </a:custGeom>
          <a:blipFill>
            <a:blip r:embed="rId3"/>
            <a:stretch>
              <a:fillRect l="0" t="-5463" r="0" b="-3641"/>
            </a:stretch>
          </a:blipFill>
        </p:spPr>
      </p:sp>
      <p:sp>
        <p:nvSpPr>
          <p:cNvPr name="TextBox 10" id="10"/>
          <p:cNvSpPr txBox="true"/>
          <p:nvPr/>
        </p:nvSpPr>
        <p:spPr>
          <a:xfrm rot="0">
            <a:off x="1636519" y="1720198"/>
            <a:ext cx="1501496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Les top  10 pays qui offre les plus des opportunités d'emploi en Data Science</a:t>
            </a:r>
          </a:p>
        </p:txBody>
      </p:sp>
      <p:sp>
        <p:nvSpPr>
          <p:cNvPr name="TextBox 11" id="11"/>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Tree>
  </p:cSld>
  <p:clrMapOvr>
    <a:masterClrMapping/>
  </p:clrMapOvr>
  <p:transition spd="slow">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324249" y="2377423"/>
            <a:ext cx="9639503" cy="6880877"/>
          </a:xfrm>
          <a:custGeom>
            <a:avLst/>
            <a:gdLst/>
            <a:ahLst/>
            <a:cxnLst/>
            <a:rect r="r" b="b" t="t" l="l"/>
            <a:pathLst>
              <a:path h="6880877" w="9639503">
                <a:moveTo>
                  <a:pt x="0" y="0"/>
                </a:moveTo>
                <a:lnTo>
                  <a:pt x="9639502" y="0"/>
                </a:lnTo>
                <a:lnTo>
                  <a:pt x="9639502" y="6880877"/>
                </a:lnTo>
                <a:lnTo>
                  <a:pt x="0" y="6880877"/>
                </a:lnTo>
                <a:lnTo>
                  <a:pt x="0" y="0"/>
                </a:lnTo>
                <a:close/>
              </a:path>
            </a:pathLst>
          </a:custGeom>
          <a:blipFill>
            <a:blip r:embed="rId4"/>
            <a:stretch>
              <a:fillRect l="0" t="-4732" r="0" b="-4338"/>
            </a:stretch>
          </a:blipFill>
        </p:spPr>
      </p:sp>
      <p:sp>
        <p:nvSpPr>
          <p:cNvPr name="TextBox 10" id="10"/>
          <p:cNvSpPr txBox="true"/>
          <p:nvPr/>
        </p:nvSpPr>
        <p:spPr>
          <a:xfrm rot="0">
            <a:off x="1636519" y="1720198"/>
            <a:ext cx="1501496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Comparison les opportunités d'emploi dans l'IA, la Data Science et le Big Data</a:t>
            </a:r>
          </a:p>
        </p:txBody>
      </p:sp>
      <p:sp>
        <p:nvSpPr>
          <p:cNvPr name="TextBox 11" id="11"/>
          <p:cNvSpPr txBox="true"/>
          <p:nvPr/>
        </p:nvSpPr>
        <p:spPr>
          <a:xfrm rot="0">
            <a:off x="11705751" y="631825"/>
            <a:ext cx="6407414" cy="698500"/>
          </a:xfrm>
          <a:prstGeom prst="rect">
            <a:avLst/>
          </a:prstGeom>
        </p:spPr>
        <p:txBody>
          <a:bodyPr anchor="t" rtlCol="false" tIns="0" lIns="0" bIns="0" rIns="0">
            <a:spAutoFit/>
          </a:bodyPr>
          <a:lstStyle/>
          <a:p>
            <a:pPr algn="ctr">
              <a:lnSpc>
                <a:spcPts val="5600"/>
              </a:lnSpc>
            </a:pPr>
            <a:r>
              <a:rPr lang="en-US" sz="4000">
                <a:solidFill>
                  <a:srgbClr val="FFFFFF"/>
                </a:solidFill>
                <a:latin typeface="Yeseva One Bold"/>
              </a:rPr>
              <a:t>Analyse et Visualisation</a:t>
            </a:r>
          </a:p>
        </p:txBody>
      </p:sp>
    </p:spTree>
  </p:cSld>
  <p:clrMapOvr>
    <a:masterClrMapping/>
  </p:clrMapOvr>
  <p:transition spd="slow">
    <p:circl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1719844"/>
            <a:ext cx="16230600" cy="6847313"/>
          </a:xfrm>
          <a:custGeom>
            <a:avLst/>
            <a:gdLst/>
            <a:ahLst/>
            <a:cxnLst/>
            <a:rect r="r" b="b" t="t" l="l"/>
            <a:pathLst>
              <a:path h="6847313" w="16230600">
                <a:moveTo>
                  <a:pt x="0" y="0"/>
                </a:moveTo>
                <a:lnTo>
                  <a:pt x="16230600" y="0"/>
                </a:lnTo>
                <a:lnTo>
                  <a:pt x="16230600" y="6847312"/>
                </a:lnTo>
                <a:lnTo>
                  <a:pt x="0" y="6847312"/>
                </a:lnTo>
                <a:lnTo>
                  <a:pt x="0" y="0"/>
                </a:lnTo>
                <a:close/>
              </a:path>
            </a:pathLst>
          </a:custGeom>
          <a:blipFill>
            <a:blip r:embed="rId4"/>
            <a:stretch>
              <a:fillRect l="-2592" t="-5955" r="-2046" b="-6286"/>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Modélisation</a:t>
            </a:r>
          </a:p>
        </p:txBody>
      </p:sp>
    </p:spTree>
  </p:cSld>
  <p:clrMapOvr>
    <a:masterClrMapping/>
  </p:clrMapOvr>
  <p:transition spd="slow">
    <p:wipe dir="u"/>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Base de données</a:t>
            </a:r>
          </a:p>
        </p:txBody>
      </p:sp>
      <p:sp>
        <p:nvSpPr>
          <p:cNvPr name="TextBox 10" id="10"/>
          <p:cNvSpPr txBox="true"/>
          <p:nvPr/>
        </p:nvSpPr>
        <p:spPr>
          <a:xfrm rot="0">
            <a:off x="1296300" y="2626031"/>
            <a:ext cx="15695400" cy="4977787"/>
          </a:xfrm>
          <a:prstGeom prst="rect">
            <a:avLst/>
          </a:prstGeom>
        </p:spPr>
        <p:txBody>
          <a:bodyPr anchor="t" rtlCol="false" tIns="0" lIns="0" bIns="0" rIns="0">
            <a:spAutoFit/>
          </a:bodyPr>
          <a:lstStyle/>
          <a:p>
            <a:pPr algn="just">
              <a:lnSpc>
                <a:spcPts val="5668"/>
              </a:lnSpc>
            </a:pPr>
            <a:r>
              <a:rPr lang="en-US" sz="4198">
                <a:solidFill>
                  <a:srgbClr val="000000"/>
                </a:solidFill>
                <a:latin typeface="Montserrat Bold"/>
              </a:rPr>
              <a:t>Partie SQL :</a:t>
            </a:r>
          </a:p>
          <a:p>
            <a:pPr algn="just">
              <a:lnSpc>
                <a:spcPts val="5668"/>
              </a:lnSpc>
            </a:pPr>
          </a:p>
          <a:p>
            <a:pPr algn="just" marL="906527" indent="-453264" lvl="1">
              <a:lnSpc>
                <a:spcPts val="5668"/>
              </a:lnSpc>
              <a:buFont typeface="Arial"/>
              <a:buChar char="•"/>
            </a:pPr>
            <a:r>
              <a:rPr lang="en-US" sz="4198">
                <a:solidFill>
                  <a:srgbClr val="000000"/>
                </a:solidFill>
                <a:latin typeface="Montserrat"/>
              </a:rPr>
              <a:t>Une base de données nommée "</a:t>
            </a:r>
            <a:r>
              <a:rPr lang="en-US" sz="4198" u="sng">
                <a:solidFill>
                  <a:srgbClr val="FF5757"/>
                </a:solidFill>
                <a:latin typeface="Montserrat Bold"/>
              </a:rPr>
              <a:t>TrendJob</a:t>
            </a:r>
            <a:r>
              <a:rPr lang="en-US" sz="4198">
                <a:solidFill>
                  <a:srgbClr val="000000"/>
                </a:solidFill>
                <a:latin typeface="Montserrat"/>
              </a:rPr>
              <a:t>" a été créée.</a:t>
            </a:r>
          </a:p>
          <a:p>
            <a:pPr algn="just" marL="906527" indent="-453264" lvl="1">
              <a:lnSpc>
                <a:spcPts val="5668"/>
              </a:lnSpc>
              <a:buFont typeface="Arial"/>
              <a:buChar char="•"/>
            </a:pPr>
            <a:r>
              <a:rPr lang="en-US" sz="4198">
                <a:solidFill>
                  <a:srgbClr val="000000"/>
                </a:solidFill>
                <a:latin typeface="Montserrat"/>
              </a:rPr>
              <a:t>Les tables nécessaires ont été créées dans la base de données .</a:t>
            </a:r>
          </a:p>
          <a:p>
            <a:pPr algn="just" marL="906527" indent="-453264" lvl="1">
              <a:lnSpc>
                <a:spcPts val="5668"/>
              </a:lnSpc>
              <a:buFont typeface="Arial"/>
              <a:buChar char="•"/>
            </a:pPr>
            <a:r>
              <a:rPr lang="en-US" sz="4198">
                <a:solidFill>
                  <a:srgbClr val="000000"/>
                </a:solidFill>
                <a:latin typeface="Montserrat"/>
              </a:rPr>
              <a:t>Les données ont été insérées dans les tables.</a:t>
            </a:r>
          </a:p>
          <a:p>
            <a:pPr algn="just">
              <a:lnSpc>
                <a:spcPts val="5668"/>
              </a:lnSpc>
            </a:pPr>
          </a:p>
        </p:txBody>
      </p:sp>
    </p:spTree>
  </p:cSld>
  <p:clrMapOvr>
    <a:masterClrMapping/>
  </p:clrMapOvr>
  <p:transition spd="slow">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Base de données</a:t>
            </a:r>
          </a:p>
        </p:txBody>
      </p:sp>
      <p:sp>
        <p:nvSpPr>
          <p:cNvPr name="Freeform 10" id="10"/>
          <p:cNvSpPr/>
          <p:nvPr/>
        </p:nvSpPr>
        <p:spPr>
          <a:xfrm flipH="false" flipV="false" rot="0">
            <a:off x="5062120" y="3229886"/>
            <a:ext cx="12197180" cy="3827227"/>
          </a:xfrm>
          <a:custGeom>
            <a:avLst/>
            <a:gdLst/>
            <a:ahLst/>
            <a:cxnLst/>
            <a:rect r="r" b="b" t="t" l="l"/>
            <a:pathLst>
              <a:path h="3827227" w="12197180">
                <a:moveTo>
                  <a:pt x="0" y="0"/>
                </a:moveTo>
                <a:lnTo>
                  <a:pt x="12197180" y="0"/>
                </a:lnTo>
                <a:lnTo>
                  <a:pt x="12197180" y="3827228"/>
                </a:lnTo>
                <a:lnTo>
                  <a:pt x="0" y="3827228"/>
                </a:lnTo>
                <a:lnTo>
                  <a:pt x="0" y="0"/>
                </a:lnTo>
                <a:close/>
              </a:path>
            </a:pathLst>
          </a:custGeom>
          <a:blipFill>
            <a:blip r:embed="rId4"/>
            <a:stretch>
              <a:fillRect l="-36256" t="0" r="0" b="0"/>
            </a:stretch>
          </a:blipFill>
        </p:spPr>
      </p:sp>
      <p:sp>
        <p:nvSpPr>
          <p:cNvPr name="Freeform 11" id="11"/>
          <p:cNvSpPr/>
          <p:nvPr/>
        </p:nvSpPr>
        <p:spPr>
          <a:xfrm flipH="false" flipV="false" rot="0">
            <a:off x="1028700" y="3229886"/>
            <a:ext cx="4176944" cy="3827227"/>
          </a:xfrm>
          <a:custGeom>
            <a:avLst/>
            <a:gdLst/>
            <a:ahLst/>
            <a:cxnLst/>
            <a:rect r="r" b="b" t="t" l="l"/>
            <a:pathLst>
              <a:path h="3827227" w="4176944">
                <a:moveTo>
                  <a:pt x="0" y="0"/>
                </a:moveTo>
                <a:lnTo>
                  <a:pt x="4176944" y="0"/>
                </a:lnTo>
                <a:lnTo>
                  <a:pt x="4176944" y="3827228"/>
                </a:lnTo>
                <a:lnTo>
                  <a:pt x="0" y="3827228"/>
                </a:lnTo>
                <a:lnTo>
                  <a:pt x="0" y="0"/>
                </a:lnTo>
                <a:close/>
              </a:path>
            </a:pathLst>
          </a:custGeom>
          <a:blipFill>
            <a:blip r:embed="rId4"/>
            <a:stretch>
              <a:fillRect l="0" t="0" r="-305941" b="-2024"/>
            </a:stretch>
          </a:blipFill>
        </p:spPr>
      </p:sp>
    </p:spTree>
  </p:cSld>
  <p:clrMapOvr>
    <a:masterClrMapping/>
  </p:clrMapOvr>
  <p:transition spd="slow">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369537" y="2724732"/>
            <a:ext cx="15548926" cy="6348525"/>
          </a:xfrm>
          <a:custGeom>
            <a:avLst/>
            <a:gdLst/>
            <a:ahLst/>
            <a:cxnLst/>
            <a:rect r="r" b="b" t="t" l="l"/>
            <a:pathLst>
              <a:path h="6348525" w="15548926">
                <a:moveTo>
                  <a:pt x="0" y="0"/>
                </a:moveTo>
                <a:lnTo>
                  <a:pt x="15548926" y="0"/>
                </a:lnTo>
                <a:lnTo>
                  <a:pt x="15548926" y="6348525"/>
                </a:lnTo>
                <a:lnTo>
                  <a:pt x="0" y="6348525"/>
                </a:lnTo>
                <a:lnTo>
                  <a:pt x="0" y="0"/>
                </a:lnTo>
                <a:close/>
              </a:path>
            </a:pathLst>
          </a:custGeom>
          <a:blipFill>
            <a:blip r:embed="rId4"/>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Base de données</a:t>
            </a:r>
          </a:p>
        </p:txBody>
      </p:sp>
      <p:sp>
        <p:nvSpPr>
          <p:cNvPr name="TextBox 11" id="11"/>
          <p:cNvSpPr txBox="true"/>
          <p:nvPr/>
        </p:nvSpPr>
        <p:spPr>
          <a:xfrm rot="0">
            <a:off x="1696690" y="1962414"/>
            <a:ext cx="14894620" cy="712472"/>
          </a:xfrm>
          <a:prstGeom prst="rect">
            <a:avLst/>
          </a:prstGeom>
        </p:spPr>
        <p:txBody>
          <a:bodyPr anchor="t" rtlCol="false" tIns="0" lIns="0" bIns="0" rIns="0">
            <a:spAutoFit/>
          </a:bodyPr>
          <a:lstStyle/>
          <a:p>
            <a:pPr algn="ctr">
              <a:lnSpc>
                <a:spcPts val="5879"/>
              </a:lnSpc>
              <a:spcBef>
                <a:spcPct val="0"/>
              </a:spcBef>
            </a:pPr>
            <a:r>
              <a:rPr lang="en-US" sz="4199">
                <a:solidFill>
                  <a:srgbClr val="000000"/>
                </a:solidFill>
                <a:latin typeface="Canva Sans Bold"/>
              </a:rPr>
              <a:t>Les titres d'emploi en United States ou salaire sup a 280K</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a:rPr>
              <a:t>Introduction</a:t>
            </a:r>
          </a:p>
        </p:txBody>
      </p:sp>
      <p:sp>
        <p:nvSpPr>
          <p:cNvPr name="TextBox 10" id="10"/>
          <p:cNvSpPr txBox="true"/>
          <p:nvPr/>
        </p:nvSpPr>
        <p:spPr>
          <a:xfrm rot="0">
            <a:off x="1354546" y="1809638"/>
            <a:ext cx="15578908" cy="7718425"/>
          </a:xfrm>
          <a:prstGeom prst="rect">
            <a:avLst/>
          </a:prstGeom>
        </p:spPr>
        <p:txBody>
          <a:bodyPr anchor="t" rtlCol="false" tIns="0" lIns="0" bIns="0" rIns="0">
            <a:spAutoFit/>
          </a:bodyPr>
          <a:lstStyle/>
          <a:p>
            <a:pPr algn="just" marL="863599" indent="-431800" lvl="1">
              <a:lnSpc>
                <a:spcPts val="5599"/>
              </a:lnSpc>
              <a:buFont typeface="Arial"/>
              <a:buChar char="•"/>
            </a:pPr>
            <a:r>
              <a:rPr lang="en-US" sz="3999">
                <a:solidFill>
                  <a:srgbClr val="0D0F68"/>
                </a:solidFill>
                <a:latin typeface="Garet"/>
              </a:rPr>
              <a:t>Les domaines de l'IA, Data Science et du Big Data sont en pleine expansion, donc il est crucial pour les entreprises de comprendre les tendances du marché d'emploi pour optimiser leur recrutement et leur gestion des talents.</a:t>
            </a:r>
            <a:r>
              <a:rPr lang="en-US" sz="3999">
                <a:solidFill>
                  <a:srgbClr val="0D0F68"/>
                </a:solidFill>
                <a:latin typeface="Garet"/>
              </a:rPr>
              <a:t> </a:t>
            </a:r>
          </a:p>
          <a:p>
            <a:pPr algn="just" marL="863599" indent="-431800" lvl="1">
              <a:lnSpc>
                <a:spcPts val="5599"/>
              </a:lnSpc>
              <a:buFont typeface="Arial"/>
              <a:buChar char="•"/>
            </a:pPr>
            <a:r>
              <a:rPr lang="en-US" sz="3999">
                <a:solidFill>
                  <a:srgbClr val="0D0F68"/>
                </a:solidFill>
                <a:latin typeface="Garet"/>
              </a:rPr>
              <a:t>On propose une analyse approfondie du marché d'emploi en Intelligence Artificielle (IA), Data Science et Big Data pour cibler les initiatives de recrutement, d'acquisition de talents et de développement de compétences. </a:t>
            </a:r>
          </a:p>
          <a:p>
            <a:pPr algn="ctr">
              <a:lnSpc>
                <a:spcPts val="5599"/>
              </a:lnSpc>
            </a:pPr>
          </a:p>
        </p:txBody>
      </p:sp>
    </p:spTree>
  </p:cSld>
  <p:clrMapOvr>
    <a:masterClrMapping/>
  </p:clrMapOvr>
  <p:transition spd="slow">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ea typeface="Yeseva One Bold"/>
              </a:rPr>
              <a:t>﻿Conclusion</a:t>
            </a:r>
          </a:p>
        </p:txBody>
      </p:sp>
      <p:sp>
        <p:nvSpPr>
          <p:cNvPr name="TextBox 10" id="10"/>
          <p:cNvSpPr txBox="true"/>
          <p:nvPr/>
        </p:nvSpPr>
        <p:spPr>
          <a:xfrm rot="0">
            <a:off x="1882944" y="3717925"/>
            <a:ext cx="14522112" cy="2784476"/>
          </a:xfrm>
          <a:prstGeom prst="rect">
            <a:avLst/>
          </a:prstGeom>
        </p:spPr>
        <p:txBody>
          <a:bodyPr anchor="t" rtlCol="false" tIns="0" lIns="0" bIns="0" rIns="0">
            <a:spAutoFit/>
          </a:bodyPr>
          <a:lstStyle/>
          <a:p>
            <a:pPr>
              <a:lnSpc>
                <a:spcPts val="5599"/>
              </a:lnSpc>
            </a:pPr>
            <a:r>
              <a:rPr lang="en-US" sz="3999">
                <a:solidFill>
                  <a:srgbClr val="0D0F68"/>
                </a:solidFill>
                <a:latin typeface="Garet"/>
              </a:rPr>
              <a:t>Je recommande aux apprenants de se concentrer sur Agile, data mining, la visualisation de données, Excel, ETL et les mathématiques, car les entreprises se concentrent souvent sur ces exigences.</a:t>
            </a:r>
          </a:p>
        </p:txBody>
      </p:sp>
    </p:spTree>
  </p:cSld>
  <p:clrMapOvr>
    <a:masterClrMapping/>
  </p:clrMapOvr>
  <p:transition spd="slow">
    <p:push dir="u"/>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3550446" y="3713002"/>
            <a:ext cx="11187109" cy="5036520"/>
          </a:xfrm>
          <a:custGeom>
            <a:avLst/>
            <a:gdLst/>
            <a:ahLst/>
            <a:cxnLst/>
            <a:rect r="r" b="b" t="t" l="l"/>
            <a:pathLst>
              <a:path h="5036520" w="11187109">
                <a:moveTo>
                  <a:pt x="0" y="0"/>
                </a:moveTo>
                <a:lnTo>
                  <a:pt x="11187108" y="0"/>
                </a:lnTo>
                <a:lnTo>
                  <a:pt x="11187108" y="5036520"/>
                </a:lnTo>
                <a:lnTo>
                  <a:pt x="0" y="5036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25434" y="1028700"/>
            <a:ext cx="5637131" cy="1369765"/>
          </a:xfrm>
          <a:custGeom>
            <a:avLst/>
            <a:gdLst/>
            <a:ahLst/>
            <a:cxnLst/>
            <a:rect r="r" b="b" t="t" l="l"/>
            <a:pathLst>
              <a:path h="1369765" w="5637131">
                <a:moveTo>
                  <a:pt x="0" y="0"/>
                </a:moveTo>
                <a:lnTo>
                  <a:pt x="5637132" y="0"/>
                </a:lnTo>
                <a:lnTo>
                  <a:pt x="5637132" y="1369765"/>
                </a:lnTo>
                <a:lnTo>
                  <a:pt x="0" y="1369765"/>
                </a:lnTo>
                <a:lnTo>
                  <a:pt x="0" y="0"/>
                </a:lnTo>
                <a:close/>
              </a:path>
            </a:pathLst>
          </a:custGeom>
          <a:blipFill>
            <a:blip r:embed="rId5"/>
            <a:stretch>
              <a:fillRect l="-11672" t="0" r="-10299" b="0"/>
            </a:stretch>
          </a:blipFill>
        </p:spPr>
      </p:sp>
    </p:spTree>
  </p:cSld>
  <p:clrMapOvr>
    <a:masterClrMapping/>
  </p:clrMapOvr>
  <p:transition spd="slow">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890221">
            <a:off x="4486344" y="1384048"/>
            <a:ext cx="8360506" cy="6369186"/>
          </a:xfrm>
          <a:custGeom>
            <a:avLst/>
            <a:gdLst/>
            <a:ahLst/>
            <a:cxnLst/>
            <a:rect r="r" b="b" t="t" l="l"/>
            <a:pathLst>
              <a:path h="6369186" w="8360506">
                <a:moveTo>
                  <a:pt x="0" y="0"/>
                </a:moveTo>
                <a:lnTo>
                  <a:pt x="8360507" y="0"/>
                </a:lnTo>
                <a:lnTo>
                  <a:pt x="8360507" y="6369186"/>
                </a:lnTo>
                <a:lnTo>
                  <a:pt x="0" y="6369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190731" y="6614604"/>
            <a:ext cx="2375691" cy="2375691"/>
          </a:xfrm>
          <a:custGeom>
            <a:avLst/>
            <a:gdLst/>
            <a:ahLst/>
            <a:cxnLst/>
            <a:rect r="r" b="b" t="t" l="l"/>
            <a:pathLst>
              <a:path h="2375691" w="2375691">
                <a:moveTo>
                  <a:pt x="0" y="0"/>
                </a:moveTo>
                <a:lnTo>
                  <a:pt x="2375691" y="0"/>
                </a:lnTo>
                <a:lnTo>
                  <a:pt x="2375691" y="2375691"/>
                </a:lnTo>
                <a:lnTo>
                  <a:pt x="0" y="2375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878728" y="3257041"/>
            <a:ext cx="6567817" cy="5763259"/>
          </a:xfrm>
          <a:custGeom>
            <a:avLst/>
            <a:gdLst/>
            <a:ahLst/>
            <a:cxnLst/>
            <a:rect r="r" b="b" t="t" l="l"/>
            <a:pathLst>
              <a:path h="5763259" w="6567817">
                <a:moveTo>
                  <a:pt x="0" y="0"/>
                </a:moveTo>
                <a:lnTo>
                  <a:pt x="6567817" y="0"/>
                </a:lnTo>
                <a:lnTo>
                  <a:pt x="6567817" y="5763259"/>
                </a:lnTo>
                <a:lnTo>
                  <a:pt x="0" y="5763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6024377" y="1943136"/>
            <a:ext cx="6239247" cy="903606"/>
          </a:xfrm>
          <a:prstGeom prst="rect">
            <a:avLst/>
          </a:prstGeom>
        </p:spPr>
        <p:txBody>
          <a:bodyPr anchor="t" rtlCol="false" tIns="0" lIns="0" bIns="0" rIns="0">
            <a:spAutoFit/>
          </a:bodyPr>
          <a:lstStyle/>
          <a:p>
            <a:pPr algn="ctr">
              <a:lnSpc>
                <a:spcPts val="7419"/>
              </a:lnSpc>
            </a:pPr>
            <a:r>
              <a:rPr lang="en-US" sz="5299">
                <a:solidFill>
                  <a:srgbClr val="000000"/>
                </a:solidFill>
                <a:latin typeface="Canva Sans Bold"/>
              </a:rPr>
              <a:t>Les valeurs null</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018081" y="3256317"/>
            <a:ext cx="6245542" cy="5300904"/>
          </a:xfrm>
          <a:custGeom>
            <a:avLst/>
            <a:gdLst/>
            <a:ahLst/>
            <a:cxnLst/>
            <a:rect r="r" b="b" t="t" l="l"/>
            <a:pathLst>
              <a:path h="5300904" w="6245542">
                <a:moveTo>
                  <a:pt x="0" y="0"/>
                </a:moveTo>
                <a:lnTo>
                  <a:pt x="6245542" y="0"/>
                </a:lnTo>
                <a:lnTo>
                  <a:pt x="6245542" y="5300904"/>
                </a:lnTo>
                <a:lnTo>
                  <a:pt x="0" y="5300904"/>
                </a:lnTo>
                <a:lnTo>
                  <a:pt x="0" y="0"/>
                </a:lnTo>
                <a:close/>
              </a:path>
            </a:pathLst>
          </a:custGeom>
          <a:blipFill>
            <a:blip r:embed="rId3"/>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6024377" y="1943136"/>
            <a:ext cx="6239247" cy="903606"/>
          </a:xfrm>
          <a:prstGeom prst="rect">
            <a:avLst/>
          </a:prstGeom>
        </p:spPr>
        <p:txBody>
          <a:bodyPr anchor="t" rtlCol="false" tIns="0" lIns="0" bIns="0" rIns="0">
            <a:spAutoFit/>
          </a:bodyPr>
          <a:lstStyle/>
          <a:p>
            <a:pPr algn="ctr">
              <a:lnSpc>
                <a:spcPts val="7419"/>
              </a:lnSpc>
            </a:pPr>
            <a:r>
              <a:rPr lang="en-US" sz="5299">
                <a:solidFill>
                  <a:srgbClr val="000000"/>
                </a:solidFill>
                <a:latin typeface="Canva Sans Bold"/>
              </a:rPr>
              <a:t>Les doublons</a:t>
            </a:r>
          </a:p>
        </p:txBody>
      </p:sp>
    </p:spTree>
  </p:cSld>
  <p:clrMapOvr>
    <a:masterClrMapping/>
  </p:clrMapOvr>
  <p:transition spd="slow">
    <p:push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472387" y="2969843"/>
            <a:ext cx="12305670" cy="5704099"/>
          </a:xfrm>
          <a:custGeom>
            <a:avLst/>
            <a:gdLst/>
            <a:ahLst/>
            <a:cxnLst/>
            <a:rect r="r" b="b" t="t" l="l"/>
            <a:pathLst>
              <a:path h="5704099" w="12305670">
                <a:moveTo>
                  <a:pt x="0" y="0"/>
                </a:moveTo>
                <a:lnTo>
                  <a:pt x="12305670" y="0"/>
                </a:lnTo>
                <a:lnTo>
                  <a:pt x="12305670" y="5704098"/>
                </a:lnTo>
                <a:lnTo>
                  <a:pt x="0" y="5704098"/>
                </a:lnTo>
                <a:lnTo>
                  <a:pt x="0" y="0"/>
                </a:lnTo>
                <a:close/>
              </a:path>
            </a:pathLst>
          </a:custGeom>
          <a:blipFill>
            <a:blip r:embed="rId3"/>
            <a:stretch>
              <a:fillRect l="0" t="-4675"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6582249" y="1799537"/>
            <a:ext cx="5123501" cy="903606"/>
          </a:xfrm>
          <a:prstGeom prst="rect">
            <a:avLst/>
          </a:prstGeom>
        </p:spPr>
        <p:txBody>
          <a:bodyPr anchor="t" rtlCol="false" tIns="0" lIns="0" bIns="0" rIns="0">
            <a:spAutoFit/>
          </a:bodyPr>
          <a:lstStyle/>
          <a:p>
            <a:pPr algn="ctr">
              <a:lnSpc>
                <a:spcPts val="7419"/>
              </a:lnSpc>
            </a:pPr>
            <a:r>
              <a:rPr lang="en-US" sz="5299">
                <a:solidFill>
                  <a:srgbClr val="000000"/>
                </a:solidFill>
                <a:latin typeface="Canva Sans Bold"/>
              </a:rPr>
              <a:t>"*" et "+" et "K"</a:t>
            </a:r>
          </a:p>
        </p:txBody>
      </p:sp>
      <p:sp>
        <p:nvSpPr>
          <p:cNvPr name="AutoShape 12" id="12"/>
          <p:cNvSpPr/>
          <p:nvPr/>
        </p:nvSpPr>
        <p:spPr>
          <a:xfrm>
            <a:off x="13930947" y="4473624"/>
            <a:ext cx="0" cy="4200318"/>
          </a:xfrm>
          <a:prstGeom prst="line">
            <a:avLst/>
          </a:prstGeom>
          <a:ln cap="flat" w="38100">
            <a:solidFill>
              <a:srgbClr val="FF0000"/>
            </a:solidFill>
            <a:prstDash val="solid"/>
            <a:headEnd type="diamond" len="lg" w="lg"/>
            <a:tailEnd type="diamond" len="lg" w="lg"/>
          </a:ln>
        </p:spPr>
      </p:sp>
      <p:sp>
        <p:nvSpPr>
          <p:cNvPr name="AutoShape 13" id="13"/>
          <p:cNvSpPr/>
          <p:nvPr/>
        </p:nvSpPr>
        <p:spPr>
          <a:xfrm>
            <a:off x="15560232" y="4473624"/>
            <a:ext cx="0" cy="4200318"/>
          </a:xfrm>
          <a:prstGeom prst="line">
            <a:avLst/>
          </a:prstGeom>
          <a:ln cap="flat" w="38100">
            <a:solidFill>
              <a:srgbClr val="FF0000"/>
            </a:solidFill>
            <a:prstDash val="solid"/>
            <a:headEnd type="diamond" len="lg" w="lg"/>
            <a:tailEnd type="diamond" len="lg" w="lg"/>
          </a:ln>
        </p:spPr>
      </p:sp>
      <p:sp>
        <p:nvSpPr>
          <p:cNvPr name="AutoShape 14" id="14"/>
          <p:cNvSpPr/>
          <p:nvPr/>
        </p:nvSpPr>
        <p:spPr>
          <a:xfrm>
            <a:off x="13951942" y="4473624"/>
            <a:ext cx="1587294" cy="0"/>
          </a:xfrm>
          <a:prstGeom prst="line">
            <a:avLst/>
          </a:prstGeom>
          <a:ln cap="flat" w="38100">
            <a:solidFill>
              <a:srgbClr val="FF0000"/>
            </a:solidFill>
            <a:prstDash val="solid"/>
            <a:headEnd type="diamond" len="lg" w="lg"/>
            <a:tailEnd type="diamond" len="lg" w="lg"/>
          </a:ln>
        </p:spPr>
      </p:sp>
      <p:sp>
        <p:nvSpPr>
          <p:cNvPr name="AutoShape 15" id="15"/>
          <p:cNvSpPr/>
          <p:nvPr/>
        </p:nvSpPr>
        <p:spPr>
          <a:xfrm>
            <a:off x="14025471" y="8692991"/>
            <a:ext cx="1440237" cy="0"/>
          </a:xfrm>
          <a:prstGeom prst="line">
            <a:avLst/>
          </a:prstGeom>
          <a:ln cap="flat" w="38100">
            <a:solidFill>
              <a:srgbClr val="FF0000"/>
            </a:solidFill>
            <a:prstDash val="solid"/>
            <a:headEnd type="diamond" len="lg" w="lg"/>
            <a:tailEnd type="diamond" len="lg" w="lg"/>
          </a:ln>
        </p:spPr>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01846" y="419788"/>
            <a:ext cx="7163655" cy="1217823"/>
            <a:chOff x="0" y="0"/>
            <a:chExt cx="1886724" cy="320744"/>
          </a:xfrm>
        </p:grpSpPr>
        <p:sp>
          <p:nvSpPr>
            <p:cNvPr name="Freeform 7" id="7"/>
            <p:cNvSpPr/>
            <p:nvPr/>
          </p:nvSpPr>
          <p:spPr>
            <a:xfrm flipH="false" flipV="false" rot="0">
              <a:off x="0" y="0"/>
              <a:ext cx="1886724" cy="320744"/>
            </a:xfrm>
            <a:custGeom>
              <a:avLst/>
              <a:gdLst/>
              <a:ahLst/>
              <a:cxnLst/>
              <a:rect r="r" b="b" t="t" l="l"/>
              <a:pathLst>
                <a:path h="320744" w="188672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8345819" y="4179220"/>
            <a:ext cx="2354011" cy="2362602"/>
          </a:xfrm>
          <a:custGeom>
            <a:avLst/>
            <a:gdLst/>
            <a:ahLst/>
            <a:cxnLst/>
            <a:rect r="r" b="b" t="t" l="l"/>
            <a:pathLst>
              <a:path h="2362602" w="2354011">
                <a:moveTo>
                  <a:pt x="0" y="0"/>
                </a:moveTo>
                <a:lnTo>
                  <a:pt x="2354011" y="0"/>
                </a:lnTo>
                <a:lnTo>
                  <a:pt x="2354011" y="2362602"/>
                </a:lnTo>
                <a:lnTo>
                  <a:pt x="0" y="2362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446545" y="600075"/>
            <a:ext cx="5474256" cy="771525"/>
          </a:xfrm>
          <a:prstGeom prst="rect">
            <a:avLst/>
          </a:prstGeom>
        </p:spPr>
        <p:txBody>
          <a:bodyPr anchor="t" rtlCol="false" tIns="0" lIns="0" bIns="0" rIns="0">
            <a:spAutoFit/>
          </a:bodyPr>
          <a:lstStyle/>
          <a:p>
            <a:pPr algn="ctr">
              <a:lnSpc>
                <a:spcPts val="6299"/>
              </a:lnSpc>
            </a:pPr>
            <a:r>
              <a:rPr lang="en-US" sz="4500">
                <a:solidFill>
                  <a:srgbClr val="FFFFFF"/>
                </a:solidFill>
                <a:latin typeface="Yeseva One Bold"/>
              </a:rPr>
              <a:t>Nettoyage</a:t>
            </a:r>
          </a:p>
        </p:txBody>
      </p:sp>
      <p:sp>
        <p:nvSpPr>
          <p:cNvPr name="TextBox 11" id="11"/>
          <p:cNvSpPr txBox="true"/>
          <p:nvPr/>
        </p:nvSpPr>
        <p:spPr>
          <a:xfrm rot="0">
            <a:off x="11632067" y="4667101"/>
            <a:ext cx="4750824" cy="1786890"/>
          </a:xfrm>
          <a:prstGeom prst="rect">
            <a:avLst/>
          </a:prstGeom>
        </p:spPr>
        <p:txBody>
          <a:bodyPr anchor="t" rtlCol="false" tIns="0" lIns="0" bIns="0" rIns="0">
            <a:spAutoFit/>
          </a:bodyPr>
          <a:lstStyle/>
          <a:p>
            <a:pPr algn="ctr">
              <a:lnSpc>
                <a:spcPts val="12960"/>
              </a:lnSpc>
            </a:pPr>
            <a:r>
              <a:rPr lang="en-US" sz="14400">
                <a:solidFill>
                  <a:srgbClr val="4A7EBB"/>
                </a:solidFill>
                <a:latin typeface="Studly"/>
              </a:rPr>
              <a:t>1000</a:t>
            </a:r>
          </a:p>
        </p:txBody>
      </p:sp>
      <p:sp>
        <p:nvSpPr>
          <p:cNvPr name="TextBox 12" id="12"/>
          <p:cNvSpPr txBox="true"/>
          <p:nvPr/>
        </p:nvSpPr>
        <p:spPr>
          <a:xfrm rot="0">
            <a:off x="1905109" y="4923603"/>
            <a:ext cx="5888949" cy="1111961"/>
          </a:xfrm>
          <a:prstGeom prst="rect">
            <a:avLst/>
          </a:prstGeom>
        </p:spPr>
        <p:txBody>
          <a:bodyPr anchor="t" rtlCol="false" tIns="0" lIns="0" bIns="0" rIns="0">
            <a:spAutoFit/>
          </a:bodyPr>
          <a:lstStyle/>
          <a:p>
            <a:pPr algn="ctr">
              <a:lnSpc>
                <a:spcPts val="7974"/>
              </a:lnSpc>
            </a:pPr>
            <a:r>
              <a:rPr lang="en-US" sz="8860">
                <a:solidFill>
                  <a:srgbClr val="4A7EBB"/>
                </a:solidFill>
                <a:latin typeface="Studly"/>
              </a:rPr>
              <a:t>"SALARY"</a:t>
            </a:r>
          </a:p>
        </p:txBody>
      </p:sp>
    </p:spTree>
  </p:cSld>
  <p:clrMapOvr>
    <a:masterClrMapping/>
  </p:clrMapOvr>
  <p:transition spd="slow">
    <p:cover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DAFqYsA4_2k</dc:identifier>
  <dcterms:modified xsi:type="dcterms:W3CDTF">2011-08-01T06:04:30Z</dcterms:modified>
  <cp:revision>1</cp:revision>
  <dc:title>Analyse des opportunités d'emploi</dc:title>
</cp:coreProperties>
</file>